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2"/>
  </p:notesMasterIdLst>
  <p:sldIdLst>
    <p:sldId id="256" r:id="rId2"/>
    <p:sldId id="268" r:id="rId3"/>
    <p:sldId id="257" r:id="rId4"/>
    <p:sldId id="269" r:id="rId5"/>
    <p:sldId id="261" r:id="rId6"/>
    <p:sldId id="270" r:id="rId7"/>
    <p:sldId id="262" r:id="rId8"/>
    <p:sldId id="266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autero" initials="PC" lastIdx="7" clrIdx="0">
    <p:extLst>
      <p:ext uri="{19B8F6BF-5375-455C-9EA6-DF929625EA0E}">
        <p15:presenceInfo xmlns:p15="http://schemas.microsoft.com/office/powerpoint/2012/main" userId="Peter Cautero" providerId="None"/>
      </p:ext>
    </p:extLst>
  </p:cmAuthor>
  <p:cmAuthor id="2" name="Arnoldo Luca" initials="AL" lastIdx="1" clrIdx="1">
    <p:extLst>
      <p:ext uri="{19B8F6BF-5375-455C-9EA6-DF929625EA0E}">
        <p15:presenceInfo xmlns:p15="http://schemas.microsoft.com/office/powerpoint/2012/main" userId="Arnoldo Lu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266"/>
    <a:srgbClr val="0478AC"/>
    <a:srgbClr val="0583BB"/>
    <a:srgbClr val="058FCF"/>
    <a:srgbClr val="1F8265"/>
    <a:srgbClr val="F78D1F"/>
    <a:srgbClr val="0C3958"/>
    <a:srgbClr val="70B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9699-AA5B-4ABC-9993-59D977D23B78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7378F-FCEB-4003-B342-B0257880B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40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7378F-FCEB-4003-B342-B0257880B8A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86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7378F-FCEB-4003-B342-B0257880B8A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9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5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9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18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08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86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27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23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15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81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49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97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95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01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1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37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3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8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70BAEC"/>
            </a:gs>
            <a:gs pos="89000">
              <a:schemeClr val="tx2">
                <a:lumMod val="20000"/>
                <a:lumOff val="8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A2B40B6E-BEC1-4956-A9C7-63F720C65010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805165-9817-4D3A-B7A6-2CA537E1C13A}" type="datetimeFigureOut">
              <a:rPr lang="it-IT" smtClean="0"/>
              <a:t>15/09/2022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36745E-AAA1-4330-B26A-BC74F8324A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7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96688-3FA4-480B-907A-D676CE22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83" y="1358495"/>
            <a:ext cx="11711233" cy="1675413"/>
          </a:xfrm>
          <a:solidFill>
            <a:srgbClr val="0E4266"/>
          </a:solidFill>
          <a:ln w="984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b="1" dirty="0"/>
              <a:t>GIORNATA PER LA SICUREZZA DELLE CURE E DELLA PERSONA ASSISTITA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751D35-3E55-42BD-A641-6301B692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505" y="4614083"/>
            <a:ext cx="3411984" cy="5328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3200" b="1" dirty="0"/>
              <a:t>17 settembre 2022</a:t>
            </a:r>
            <a:endParaRPr lang="it-IT" sz="3200" dirty="0"/>
          </a:p>
          <a:p>
            <a:endParaRPr lang="it-IT" sz="32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7B45DE2-EB84-4BD4-9CBB-436D4C9FD4DD}"/>
              </a:ext>
            </a:extLst>
          </p:cNvPr>
          <p:cNvSpPr txBox="1">
            <a:spLocks/>
          </p:cNvSpPr>
          <p:nvPr/>
        </p:nvSpPr>
        <p:spPr>
          <a:xfrm>
            <a:off x="694195" y="3318398"/>
            <a:ext cx="10803607" cy="687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 dirty="0">
                <a:solidFill>
                  <a:schemeClr val="bg2">
                    <a:lumMod val="75000"/>
                  </a:schemeClr>
                </a:solidFill>
              </a:rPr>
              <a:t>Sicurezza della terapia farmacologica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862DBC-11CB-4FE8-882A-89A660CD9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22159"/>
          <a:stretch/>
        </p:blipFill>
        <p:spPr>
          <a:xfrm>
            <a:off x="9173591" y="5096228"/>
            <a:ext cx="3018409" cy="17617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8DA007-7451-4254-9678-C871A8718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5956" b="12773"/>
          <a:stretch/>
        </p:blipFill>
        <p:spPr>
          <a:xfrm>
            <a:off x="104774" y="5214545"/>
            <a:ext cx="4591051" cy="157386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B8664F6-A55D-4C46-BF77-727293D20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74" t="12386" r="-3702" b="10945"/>
          <a:stretch/>
        </p:blipFill>
        <p:spPr>
          <a:xfrm>
            <a:off x="8900215" y="157941"/>
            <a:ext cx="2949279" cy="11979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" y="194517"/>
            <a:ext cx="1167793" cy="9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59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46F88F2-A103-4E43-BFE8-A66E07A59970}"/>
              </a:ext>
            </a:extLst>
          </p:cNvPr>
          <p:cNvSpPr/>
          <p:nvPr/>
        </p:nvSpPr>
        <p:spPr>
          <a:xfrm>
            <a:off x="1470699" y="646718"/>
            <a:ext cx="4114800" cy="5753100"/>
          </a:xfrm>
          <a:prstGeom prst="rect">
            <a:avLst/>
          </a:prstGeom>
          <a:solidFill>
            <a:schemeClr val="tx1"/>
          </a:solidFill>
          <a:ln w="889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ttps://cdn.who.int/media/images/default-source/campaigns-world-patient-safety-day/2022/masters-a2-patients-posters-v1-ok.tmb-340v.jpg?sfvrsn=6bf23f2b_1">
            <a:extLst>
              <a:ext uri="{FF2B5EF4-FFF2-40B4-BE49-F238E27FC236}">
                <a16:creationId xmlns:a16="http://schemas.microsoft.com/office/drawing/2014/main" id="{98299C31-0774-4660-B632-48584293D65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74" y="802293"/>
            <a:ext cx="3854450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F86F818-28CA-4A44-9986-068A253EE1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5956" r="68744" b="12773"/>
          <a:stretch/>
        </p:blipFill>
        <p:spPr>
          <a:xfrm>
            <a:off x="10611409" y="5117081"/>
            <a:ext cx="1404608" cy="16184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68B4A60-2B14-45EE-A173-9D5BBE8D25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75" t="12386" r="62425" b="10945"/>
          <a:stretch/>
        </p:blipFill>
        <p:spPr>
          <a:xfrm>
            <a:off x="10757481" y="122432"/>
            <a:ext cx="1112465" cy="11979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27C6E0-7A41-4753-8CFF-BAF3C662B84F}"/>
              </a:ext>
            </a:extLst>
          </p:cNvPr>
          <p:cNvSpPr txBox="1"/>
          <p:nvPr/>
        </p:nvSpPr>
        <p:spPr>
          <a:xfrm>
            <a:off x="6040900" y="2055667"/>
            <a:ext cx="2688321" cy="954107"/>
          </a:xfrm>
          <a:prstGeom prst="rect">
            <a:avLst/>
          </a:prstGeom>
          <a:solidFill>
            <a:srgbClr val="F78D1F"/>
          </a:solidFill>
        </p:spPr>
        <p:txBody>
          <a:bodyPr wrap="square" lIns="36000" rIns="36000" rtlCol="0">
            <a:spAutoFit/>
          </a:bodyPr>
          <a:lstStyle/>
          <a:p>
            <a:r>
              <a:rPr lang="it-IT" sz="3200" b="1" dirty="0"/>
              <a:t>PRIMA</a:t>
            </a:r>
          </a:p>
          <a:p>
            <a:r>
              <a:rPr lang="it-IT" sz="2400" b="1" dirty="0"/>
              <a:t>DI ASSUMERE…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C3E5DB-FC5B-4782-81F2-615006CACC1E}"/>
              </a:ext>
            </a:extLst>
          </p:cNvPr>
          <p:cNvSpPr txBox="1"/>
          <p:nvPr/>
        </p:nvSpPr>
        <p:spPr>
          <a:xfrm>
            <a:off x="6031473" y="3008246"/>
            <a:ext cx="2688321" cy="2085186"/>
          </a:xfrm>
          <a:prstGeom prst="rect">
            <a:avLst/>
          </a:prstGeom>
          <a:solidFill>
            <a:schemeClr val="tx1"/>
          </a:solidFill>
        </p:spPr>
        <p:txBody>
          <a:bodyPr wrap="square" lIns="0" rIns="0" rtlCol="0">
            <a:spAutoFit/>
          </a:bodyPr>
          <a:lstStyle/>
          <a:p>
            <a:r>
              <a:rPr lang="it-IT" sz="2400" b="1" dirty="0" smtClean="0">
                <a:solidFill>
                  <a:srgbClr val="0478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CONOSCI</a:t>
            </a:r>
            <a:endParaRPr lang="it-IT" sz="2400" b="1" dirty="0">
              <a:solidFill>
                <a:srgbClr val="0478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1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il </a:t>
            </a:r>
            <a:r>
              <a:rPr lang="it-IT" sz="1100" b="1" dirty="0">
                <a:solidFill>
                  <a:schemeClr val="bg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tuo farmaco</a:t>
            </a:r>
          </a:p>
          <a:p>
            <a:endParaRPr lang="it-IT" sz="1400" b="1" dirty="0">
              <a:solidFill>
                <a:schemeClr val="bg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400" b="1" dirty="0" smtClean="0">
                <a:solidFill>
                  <a:srgbClr val="0478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CONTROLLA</a:t>
            </a:r>
            <a:endParaRPr lang="it-IT" sz="2400" b="1" dirty="0">
              <a:solidFill>
                <a:srgbClr val="0478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1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la </a:t>
            </a:r>
            <a:r>
              <a:rPr lang="it-IT" sz="1100" b="1" dirty="0">
                <a:solidFill>
                  <a:schemeClr val="bg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dose e i tempi</a:t>
            </a:r>
          </a:p>
          <a:p>
            <a:endParaRPr lang="it-IT" sz="1100" b="1" dirty="0">
              <a:solidFill>
                <a:schemeClr val="bg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400" b="1" dirty="0" smtClean="0">
                <a:solidFill>
                  <a:srgbClr val="0478A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CHIEDI</a:t>
            </a:r>
            <a:endParaRPr lang="it-IT" sz="2400" b="1" dirty="0">
              <a:solidFill>
                <a:srgbClr val="0478A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100" b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al </a:t>
            </a:r>
            <a:r>
              <a:rPr lang="it-IT" sz="1100" b="1" dirty="0">
                <a:solidFill>
                  <a:schemeClr val="bg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tuo medico </a:t>
            </a:r>
            <a:endParaRPr lang="it-IT" sz="2400" b="1" dirty="0">
              <a:solidFill>
                <a:srgbClr val="058FC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8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0BB6D-A640-4D05-A847-42F83C2F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300402"/>
            <a:ext cx="9820274" cy="1223598"/>
          </a:xfrm>
          <a:solidFill>
            <a:srgbClr val="0E4266"/>
          </a:solidFill>
          <a:ln w="666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400" b="1" dirty="0"/>
              <a:t>giornata per la sicurezza delle cure e della persona assistita - 17 settembre 2022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1470F-3EE7-4A85-B05C-8C204D09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75" y="1991117"/>
            <a:ext cx="11623249" cy="4128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000" b="1" dirty="0">
                <a:solidFill>
                  <a:srgbClr val="0C3958"/>
                </a:solidFill>
              </a:rPr>
              <a:t>Il 17 settembre si celebra la quarta “Giornata per la sicurezza delle cure e della persona assistita”</a:t>
            </a:r>
          </a:p>
          <a:p>
            <a:pPr marL="0" indent="0" algn="ctr">
              <a:buNone/>
            </a:pPr>
            <a:endParaRPr lang="it-IT" sz="1600" b="1" dirty="0">
              <a:solidFill>
                <a:srgbClr val="0C3958"/>
              </a:solidFill>
            </a:endParaRPr>
          </a:p>
          <a:p>
            <a:pPr marL="0" indent="0" algn="ctr">
              <a:buNone/>
            </a:pPr>
            <a:r>
              <a:rPr lang="it-IT" sz="3200" b="1" dirty="0">
                <a:solidFill>
                  <a:srgbClr val="0C3958"/>
                </a:solidFill>
              </a:rPr>
              <a:t>Quest'anno lo scopo è aumentare la consapevolezza sui rischi della terapia farmacologica</a:t>
            </a:r>
          </a:p>
          <a:p>
            <a:pPr marL="0" indent="0" algn="ctr">
              <a:buNone/>
            </a:pPr>
            <a:endParaRPr lang="it-IT" sz="1600" b="1" dirty="0">
              <a:solidFill>
                <a:srgbClr val="0C3958"/>
              </a:solidFill>
            </a:endParaRPr>
          </a:p>
          <a:p>
            <a:pPr marL="0" indent="0" algn="ctr">
              <a:buNone/>
            </a:pPr>
            <a:r>
              <a:rPr lang="it-IT" sz="2400" b="1" u="sng" dirty="0">
                <a:solidFill>
                  <a:srgbClr val="0C3958"/>
                </a:solidFill>
              </a:rPr>
              <a:t>Sul sito web </a:t>
            </a:r>
            <a:r>
              <a:rPr lang="it-IT" sz="2400" b="1" u="sng" dirty="0" smtClean="0">
                <a:solidFill>
                  <a:srgbClr val="0C3958"/>
                </a:solidFill>
              </a:rPr>
              <a:t>della Rete Cure Sicure FVG e delle </a:t>
            </a:r>
            <a:r>
              <a:rPr lang="it-IT" sz="2400" b="1" u="sng" dirty="0">
                <a:solidFill>
                  <a:srgbClr val="0C3958"/>
                </a:solidFill>
              </a:rPr>
              <a:t>strutture sanitarie sono disponibili degli opuscoli informativi sull’iniziativa</a:t>
            </a:r>
          </a:p>
        </p:txBody>
      </p:sp>
    </p:spTree>
    <p:extLst>
      <p:ext uri="{BB962C8B-B14F-4D97-AF65-F5344CB8AC3E}">
        <p14:creationId xmlns:p14="http://schemas.microsoft.com/office/powerpoint/2010/main" val="310958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63BCC4-40AF-4E2D-9725-B10E8921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263" y="5093586"/>
            <a:ext cx="8801100" cy="1209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0C3958"/>
                </a:solidFill>
              </a:rPr>
              <a:t>L’OMS si sta impegnando per ridurre del 50% i danni gravi evitabili correlati ai farmaci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75DB64-6F09-451F-8F16-613284F30D4F}"/>
              </a:ext>
            </a:extLst>
          </p:cNvPr>
          <p:cNvSpPr txBox="1"/>
          <p:nvPr/>
        </p:nvSpPr>
        <p:spPr>
          <a:xfrm>
            <a:off x="104772" y="2033557"/>
            <a:ext cx="11982453" cy="11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b="1" dirty="0">
                <a:solidFill>
                  <a:srgbClr val="0C3958"/>
                </a:solidFill>
              </a:rPr>
              <a:t>Le pratiche terapeutiche non sicure e errori terapeutici sono una delle principali cause di danni evitabili nel mondo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F320A6-EE8C-40C7-9E1C-7FFEA75A1763}"/>
              </a:ext>
            </a:extLst>
          </p:cNvPr>
          <p:cNvSpPr txBox="1"/>
          <p:nvPr/>
        </p:nvSpPr>
        <p:spPr>
          <a:xfrm>
            <a:off x="128585" y="3669045"/>
            <a:ext cx="11934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u="sng" dirty="0">
                <a:solidFill>
                  <a:srgbClr val="0C3958"/>
                </a:solidFill>
              </a:rPr>
              <a:t> Il costo </a:t>
            </a:r>
            <a:r>
              <a:rPr lang="it-IT" sz="3000" b="1" u="sng" dirty="0" smtClean="0">
                <a:solidFill>
                  <a:srgbClr val="0C3958"/>
                </a:solidFill>
              </a:rPr>
              <a:t>a livello globale degli </a:t>
            </a:r>
            <a:r>
              <a:rPr lang="it-IT" sz="3000" b="1" u="sng" dirty="0">
                <a:solidFill>
                  <a:srgbClr val="0C3958"/>
                </a:solidFill>
              </a:rPr>
              <a:t>errori terapeutici è 42 miliardi di dollari ogni anno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AD280B5-671D-41CC-BF97-5A9F1DE7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252777"/>
            <a:ext cx="8534400" cy="1507067"/>
          </a:xfrm>
          <a:solidFill>
            <a:srgbClr val="0E4266"/>
          </a:solidFill>
          <a:ln w="666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Sicurezza della terapia farmacologica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B6F6AB-F975-4D9E-B85C-EC98A52BD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6" t="22998" r="32723" b="22430"/>
          <a:stretch/>
        </p:blipFill>
        <p:spPr>
          <a:xfrm>
            <a:off x="104774" y="4534765"/>
            <a:ext cx="1448559" cy="23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0CF7C7-0BC8-4FA3-83ED-A59F348F3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04" y="2182930"/>
            <a:ext cx="8557789" cy="481375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CA6A8CD-042F-4242-AA58-C66B4921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05" y="164574"/>
            <a:ext cx="8557789" cy="4813754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5DFD1E1-3AD5-4F62-BC15-A86BF98D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2268193"/>
            <a:ext cx="10204704" cy="2321614"/>
          </a:xfrm>
          <a:solidFill>
            <a:srgbClr val="0E4266"/>
          </a:solidFill>
          <a:ln w="666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b="1" dirty="0"/>
              <a:t>In </a:t>
            </a:r>
            <a:r>
              <a:rPr lang="it-IT" b="1" dirty="0" smtClean="0"/>
              <a:t>regione e nelle nostre aziende sono state attuate </a:t>
            </a:r>
            <a:r>
              <a:rPr lang="it-IT" b="1" dirty="0"/>
              <a:t>diverse iniziative per migliorare la sicurezza delle cure</a:t>
            </a:r>
          </a:p>
        </p:txBody>
      </p:sp>
    </p:spTree>
    <p:extLst>
      <p:ext uri="{BB962C8B-B14F-4D97-AF65-F5344CB8AC3E}">
        <p14:creationId xmlns:p14="http://schemas.microsoft.com/office/powerpoint/2010/main" val="378655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711767-61C1-47E6-9444-38AAB96B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91" y="1896758"/>
            <a:ext cx="11554415" cy="4647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>
                <a:solidFill>
                  <a:srgbClr val="0C3958"/>
                </a:solidFill>
              </a:rPr>
              <a:t>La pratica di triturare, de-capsulare, miscelare ed alterare i farmaci per favorirne l’assunzione</a:t>
            </a:r>
          </a:p>
          <a:p>
            <a:pPr marL="0" indent="0" algn="ctr">
              <a:buNone/>
            </a:pPr>
            <a:r>
              <a:rPr lang="it-IT" sz="2800" b="1" u="sng" dirty="0">
                <a:solidFill>
                  <a:srgbClr val="0C3958"/>
                </a:solidFill>
              </a:rPr>
              <a:t>aumenta il rischio di reazioni avverse e di interazioni tra i farmaci</a:t>
            </a:r>
          </a:p>
          <a:p>
            <a:pPr marL="0" indent="0" algn="ctr">
              <a:buNone/>
            </a:pPr>
            <a:endParaRPr lang="it-IT" sz="500" b="1" u="sng" dirty="0">
              <a:solidFill>
                <a:srgbClr val="0C3958"/>
              </a:solidFill>
            </a:endParaRPr>
          </a:p>
          <a:p>
            <a:pPr marL="0" indent="0">
              <a:buNone/>
            </a:pPr>
            <a:r>
              <a:rPr lang="it-IT" sz="2600" b="1" dirty="0" smtClean="0">
                <a:solidFill>
                  <a:srgbClr val="0C3958"/>
                </a:solidFill>
              </a:rPr>
              <a:t>Obiettivo: </a:t>
            </a:r>
          </a:p>
          <a:p>
            <a:pPr>
              <a:buSzPct val="100000"/>
            </a:pPr>
            <a:r>
              <a:rPr lang="it-IT" sz="2600" b="1" dirty="0">
                <a:solidFill>
                  <a:srgbClr val="0C3958"/>
                </a:solidFill>
              </a:rPr>
              <a:t>	</a:t>
            </a:r>
            <a:r>
              <a:rPr lang="it-IT" sz="2400" b="1" dirty="0">
                <a:solidFill>
                  <a:srgbClr val="0C3958"/>
                </a:solidFill>
              </a:rPr>
              <a:t>evitare </a:t>
            </a:r>
            <a:r>
              <a:rPr lang="it-IT" sz="2400" b="1" dirty="0" smtClean="0">
                <a:solidFill>
                  <a:srgbClr val="0C3958"/>
                </a:solidFill>
              </a:rPr>
              <a:t>i fallimenti terapeutici dovuti ad una non corretta assunzione dei farmaci</a:t>
            </a:r>
            <a:endParaRPr lang="it-IT" sz="2400" b="1" dirty="0">
              <a:solidFill>
                <a:srgbClr val="0C3958"/>
              </a:solidFill>
            </a:endParaRPr>
          </a:p>
          <a:p>
            <a:pPr marL="0" indent="0">
              <a:buNone/>
            </a:pPr>
            <a:r>
              <a:rPr lang="it-IT" sz="2600" b="1" dirty="0" smtClean="0">
                <a:solidFill>
                  <a:srgbClr val="0C3958"/>
                </a:solidFill>
              </a:rPr>
              <a:t>Azioni</a:t>
            </a:r>
            <a:r>
              <a:rPr lang="it-IT" sz="2600" b="1" dirty="0">
                <a:solidFill>
                  <a:srgbClr val="0C3958"/>
                </a:solidFill>
              </a:rPr>
              <a:t>:</a:t>
            </a:r>
          </a:p>
          <a:p>
            <a:pPr>
              <a:buSzPct val="100000"/>
            </a:pPr>
            <a:r>
              <a:rPr lang="it-IT" sz="2400" b="1" dirty="0">
                <a:solidFill>
                  <a:srgbClr val="0C3958"/>
                </a:solidFill>
              </a:rPr>
              <a:t>corsi di formazione sulla corretta modalità di somministrazione 	</a:t>
            </a:r>
            <a:r>
              <a:rPr lang="it-IT" sz="2400" b="1" dirty="0" smtClean="0">
                <a:solidFill>
                  <a:srgbClr val="0C3958"/>
                </a:solidFill>
              </a:rPr>
              <a:t>		     dei </a:t>
            </a:r>
            <a:r>
              <a:rPr lang="it-IT" sz="2400" b="1" dirty="0">
                <a:solidFill>
                  <a:srgbClr val="0C3958"/>
                </a:solidFill>
              </a:rPr>
              <a:t>farmaci in persone con difficoltà alla deglutizione</a:t>
            </a:r>
          </a:p>
          <a:p>
            <a:pPr>
              <a:buSzPct val="100000"/>
            </a:pPr>
            <a:r>
              <a:rPr lang="it-IT" sz="2400" b="1" dirty="0">
                <a:solidFill>
                  <a:srgbClr val="0C3958"/>
                </a:solidFill>
              </a:rPr>
              <a:t>stilato un elenco di farmaci non manipolabili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16A4B5B-AEA6-43D0-9217-FBC00F13BFF8}"/>
              </a:ext>
            </a:extLst>
          </p:cNvPr>
          <p:cNvSpPr txBox="1">
            <a:spLocks/>
          </p:cNvSpPr>
          <p:nvPr/>
        </p:nvSpPr>
        <p:spPr>
          <a:xfrm>
            <a:off x="1828799" y="252777"/>
            <a:ext cx="8534400" cy="1507067"/>
          </a:xfrm>
          <a:prstGeom prst="rect">
            <a:avLst/>
          </a:prstGeom>
          <a:solidFill>
            <a:srgbClr val="0E4266"/>
          </a:solidFill>
          <a:ln w="66675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/>
              <a:t>CORRETTA MANIPOLAZIONE DEI FARMACI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66C607-3322-49CF-AFCE-974718B45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99" b="77141" l="20417" r="45521">
                        <a14:foregroundMark x1="25625" y1="33037" x2="25625" y2="33037"/>
                        <a14:foregroundMark x1="24740" y1="31260" x2="24740" y2="31260"/>
                        <a14:foregroundMark x1="20781" y1="38207" x2="20781" y2="38207"/>
                        <a14:foregroundMark x1="31354" y1="77141" x2="31354" y2="77141"/>
                        <a14:foregroundMark x1="45521" y1="62116" x2="45521" y2="62116"/>
                        <a14:foregroundMark x1="20417" y1="38853" x2="20417" y2="38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4" t="29386" r="53374" b="20014"/>
          <a:stretch/>
        </p:blipFill>
        <p:spPr>
          <a:xfrm>
            <a:off x="10516185" y="4731803"/>
            <a:ext cx="1457884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6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16A4B5B-AEA6-43D0-9217-FBC00F13BFF8}"/>
              </a:ext>
            </a:extLst>
          </p:cNvPr>
          <p:cNvSpPr txBox="1">
            <a:spLocks/>
          </p:cNvSpPr>
          <p:nvPr/>
        </p:nvSpPr>
        <p:spPr>
          <a:xfrm>
            <a:off x="1828799" y="252777"/>
            <a:ext cx="8534400" cy="1507067"/>
          </a:xfrm>
          <a:prstGeom prst="rect">
            <a:avLst/>
          </a:prstGeom>
          <a:solidFill>
            <a:srgbClr val="0E4266"/>
          </a:solidFill>
          <a:ln w="66675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/>
              <a:t>ELENCO DEI FARMACI NON MANIPOLABILI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9A04D60-AE72-4024-932A-7AEE7BECEC65}"/>
              </a:ext>
            </a:extLst>
          </p:cNvPr>
          <p:cNvGrpSpPr/>
          <p:nvPr/>
        </p:nvGrpSpPr>
        <p:grpSpPr>
          <a:xfrm>
            <a:off x="2221412" y="1938856"/>
            <a:ext cx="7749175" cy="4192402"/>
            <a:chOff x="2740964" y="2241663"/>
            <a:chExt cx="7383048" cy="399432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81" b="-1"/>
            <a:stretch/>
          </p:blipFill>
          <p:spPr>
            <a:xfrm>
              <a:off x="2740964" y="2241663"/>
              <a:ext cx="7383048" cy="3994323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1"/>
              </a:solidFill>
            </a:ln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9B161AD-2EAD-4951-933B-FE1E0868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6208" y="2993885"/>
              <a:ext cx="3189969" cy="3166645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D5C241-BD40-4BDF-8DDC-CAC038BBFC3E}"/>
              </a:ext>
            </a:extLst>
          </p:cNvPr>
          <p:cNvSpPr txBox="1"/>
          <p:nvPr/>
        </p:nvSpPr>
        <p:spPr>
          <a:xfrm>
            <a:off x="112374" y="6340204"/>
            <a:ext cx="11967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E4266"/>
                </a:solidFill>
              </a:rPr>
              <a:t>https://</a:t>
            </a:r>
            <a:r>
              <a:rPr lang="it-IT" sz="2200" b="1" dirty="0" smtClean="0">
                <a:solidFill>
                  <a:srgbClr val="0E4266"/>
                </a:solidFill>
              </a:rPr>
              <a:t>arcs.sanita.fvg.it/it/cittadini/rete-cure-sicure-fvg/</a:t>
            </a:r>
            <a:endParaRPr lang="it-IT" sz="2200" b="1" dirty="0">
              <a:solidFill>
                <a:srgbClr val="0E4266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F2895F-2046-4EDC-B6BE-5E7E05B2A0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99" b="77141" l="20417" r="45521">
                        <a14:foregroundMark x1="25625" y1="33037" x2="25625" y2="33037"/>
                        <a14:foregroundMark x1="24740" y1="31260" x2="24740" y2="31260"/>
                        <a14:foregroundMark x1="20781" y1="38207" x2="20781" y2="38207"/>
                        <a14:foregroundMark x1="31354" y1="77141" x2="31354" y2="77141"/>
                        <a14:foregroundMark x1="45521" y1="62116" x2="45521" y2="62116"/>
                        <a14:foregroundMark x1="20417" y1="38853" x2="20417" y2="38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4" t="29386" r="53374" b="20014"/>
          <a:stretch/>
        </p:blipFill>
        <p:spPr>
          <a:xfrm>
            <a:off x="10635057" y="4711700"/>
            <a:ext cx="1457884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5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C9925-9761-4B47-B6D3-49FD6AC2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295401"/>
            <a:ext cx="11544300" cy="5172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C3958"/>
                </a:solidFill>
              </a:rPr>
              <a:t>L'uso inappropriato di integratori alimentari può essere dannoso </a:t>
            </a:r>
          </a:p>
          <a:p>
            <a:pPr marL="0" indent="0">
              <a:buNone/>
            </a:pPr>
            <a:endParaRPr lang="it-IT" sz="1100" b="1" dirty="0">
              <a:solidFill>
                <a:srgbClr val="0C3958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0C3958"/>
                </a:solidFill>
              </a:rPr>
              <a:t>Obiettivi:</a:t>
            </a:r>
          </a:p>
          <a:p>
            <a:r>
              <a:rPr lang="it-IT" sz="2800" b="1" dirty="0">
                <a:solidFill>
                  <a:srgbClr val="0C3958"/>
                </a:solidFill>
              </a:rPr>
              <a:t>migliorare l'uso sicuro degli integratori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0C3958"/>
                </a:solidFill>
              </a:rPr>
              <a:t>Azioni:</a:t>
            </a:r>
          </a:p>
          <a:p>
            <a:r>
              <a:rPr lang="it-IT" sz="2800" b="1" dirty="0">
                <a:solidFill>
                  <a:srgbClr val="0C3958"/>
                </a:solidFill>
              </a:rPr>
              <a:t>sono state valutate le conoscenze e la                                 pratica nell'utilizzo degli integratori dei                            farmacisti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67AB08A-DDE2-4043-8E8C-830CC89BC665}"/>
              </a:ext>
            </a:extLst>
          </p:cNvPr>
          <p:cNvSpPr txBox="1">
            <a:spLocks/>
          </p:cNvSpPr>
          <p:nvPr/>
        </p:nvSpPr>
        <p:spPr>
          <a:xfrm>
            <a:off x="1828799" y="252778"/>
            <a:ext cx="8534400" cy="918798"/>
          </a:xfrm>
          <a:prstGeom prst="rect">
            <a:avLst/>
          </a:prstGeom>
          <a:solidFill>
            <a:srgbClr val="0E4266"/>
          </a:solidFill>
          <a:ln w="66675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/>
              <a:t>“INTEGRA” IN SALUTE FVG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A420605-769D-4E9C-8FC5-B920699A9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82" y="2962275"/>
            <a:ext cx="539468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C1EB0D6-3EE8-4EFB-90AB-D10FE9EED746}"/>
              </a:ext>
            </a:extLst>
          </p:cNvPr>
          <p:cNvSpPr txBox="1">
            <a:spLocks/>
          </p:cNvSpPr>
          <p:nvPr/>
        </p:nvSpPr>
        <p:spPr>
          <a:xfrm>
            <a:off x="1628775" y="276226"/>
            <a:ext cx="8934449" cy="1714500"/>
          </a:xfrm>
          <a:prstGeom prst="rect">
            <a:avLst/>
          </a:prstGeom>
          <a:solidFill>
            <a:srgbClr val="0E4266"/>
          </a:solidFill>
          <a:ln w="66675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700" b="1" dirty="0"/>
              <a:t>SICUREZZA E APPROPRIATEZZA DELLA GESTIONE DELLA GRAVIDANZA CON DIABETE GESTAZIONALE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6028939-34C2-4B16-808B-EB1A9EAA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5" t="31637"/>
          <a:stretch/>
        </p:blipFill>
        <p:spPr>
          <a:xfrm>
            <a:off x="7793115" y="3227832"/>
            <a:ext cx="4322683" cy="353511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A7E540-E59B-4699-B655-981D917E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2066543"/>
            <a:ext cx="11563349" cy="46805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>
                <a:solidFill>
                  <a:srgbClr val="0C3958"/>
                </a:solidFill>
              </a:rPr>
              <a:t>Il trattamento del diabete gestazionale è fondamentale per prevenire importanti rischi per la madre e per il nascituro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0C3958"/>
                </a:solidFill>
              </a:rPr>
              <a:t>Obiettivi:</a:t>
            </a:r>
          </a:p>
          <a:p>
            <a:pPr>
              <a:buSzPct val="100000"/>
            </a:pPr>
            <a:r>
              <a:rPr lang="it-IT" sz="2400" b="1" dirty="0">
                <a:solidFill>
                  <a:srgbClr val="0C3958"/>
                </a:solidFill>
              </a:rPr>
              <a:t>ridurre le complicanze materno-fetali dovute al                                   diabete gestazionale </a:t>
            </a:r>
          </a:p>
          <a:p>
            <a:pPr marL="0" indent="0">
              <a:buSzPct val="100000"/>
              <a:buNone/>
            </a:pPr>
            <a:endParaRPr lang="it-IT" sz="200" b="1" dirty="0">
              <a:solidFill>
                <a:srgbClr val="0C3958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C3958"/>
                </a:solidFill>
              </a:rPr>
              <a:t>Azioni:</a:t>
            </a:r>
          </a:p>
          <a:p>
            <a:pPr>
              <a:buSzPct val="100000"/>
            </a:pPr>
            <a:r>
              <a:rPr lang="it-IT" sz="2400" b="1" dirty="0">
                <a:solidFill>
                  <a:srgbClr val="0C3958"/>
                </a:solidFill>
              </a:rPr>
              <a:t>creato un documento sulla gestione del diabete                            gestazionale e valutato l’impatto dell’aderenza                                            alle terapie riportate</a:t>
            </a:r>
          </a:p>
        </p:txBody>
      </p:sp>
    </p:spTree>
    <p:extLst>
      <p:ext uri="{BB962C8B-B14F-4D97-AF65-F5344CB8AC3E}">
        <p14:creationId xmlns:p14="http://schemas.microsoft.com/office/powerpoint/2010/main" val="139584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ED1DEAE-C34C-43BF-95DA-FA9C1626F26C}"/>
              </a:ext>
            </a:extLst>
          </p:cNvPr>
          <p:cNvSpPr txBox="1">
            <a:spLocks/>
          </p:cNvSpPr>
          <p:nvPr/>
        </p:nvSpPr>
        <p:spPr>
          <a:xfrm>
            <a:off x="1628775" y="276226"/>
            <a:ext cx="8934449" cy="1241489"/>
          </a:xfrm>
          <a:prstGeom prst="rect">
            <a:avLst/>
          </a:prstGeom>
          <a:solidFill>
            <a:srgbClr val="0E4266"/>
          </a:solidFill>
          <a:ln w="66675"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700" b="1" dirty="0"/>
              <a:t>BROCHURE INFORMATIVA SULLA SICUREZZA DEI FARMACI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355BB5-E328-4A70-B32C-534222AB6884}"/>
              </a:ext>
            </a:extLst>
          </p:cNvPr>
          <p:cNvSpPr txBox="1"/>
          <p:nvPr/>
        </p:nvSpPr>
        <p:spPr>
          <a:xfrm>
            <a:off x="112374" y="6330777"/>
            <a:ext cx="119672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E4266"/>
                </a:solidFill>
              </a:rPr>
              <a:t>https://arcs.sanita.fvg.it/it/cittadini/rete-cure-sicure-fvg/</a:t>
            </a:r>
            <a:endParaRPr lang="it-IT" sz="2200" b="1" dirty="0">
              <a:solidFill>
                <a:srgbClr val="0E426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51360" t="15277" r="19099" b="10226"/>
          <a:stretch/>
        </p:blipFill>
        <p:spPr>
          <a:xfrm>
            <a:off x="2037993" y="1645337"/>
            <a:ext cx="3213092" cy="4557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00172"/>
            <a:ext cx="3217926" cy="32179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716923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725</TotalTime>
  <Words>362</Words>
  <Application>Microsoft Office PowerPoint</Application>
  <PresentationFormat>Widescreen</PresentationFormat>
  <Paragraphs>53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Tahoma</vt:lpstr>
      <vt:lpstr>Wingdings 3</vt:lpstr>
      <vt:lpstr>Sezione</vt:lpstr>
      <vt:lpstr>GIORNATA PER LA SICUREZZA DELLE CURE E DELLA PERSONA ASSISTITA </vt:lpstr>
      <vt:lpstr>giornata per la sicurezza delle cure e della persona assistita - 17 settembre 2022</vt:lpstr>
      <vt:lpstr>Sicurezza della terapia farmacologica</vt:lpstr>
      <vt:lpstr>In regione e nelle nostre aziende sono state attuate diverse iniziative per migliorare la sicurezza delle cure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per la sicurezza delle cure e della persona assistita</dc:title>
  <dc:creator>Administrator</dc:creator>
  <cp:lastModifiedBy>Arnoldo Luca</cp:lastModifiedBy>
  <cp:revision>57</cp:revision>
  <dcterms:created xsi:type="dcterms:W3CDTF">2022-09-08T12:30:31Z</dcterms:created>
  <dcterms:modified xsi:type="dcterms:W3CDTF">2022-09-15T13:43:38Z</dcterms:modified>
</cp:coreProperties>
</file>