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8" r:id="rId5"/>
    <p:sldId id="279" r:id="rId6"/>
    <p:sldId id="280" r:id="rId7"/>
    <p:sldId id="287" r:id="rId8"/>
    <p:sldId id="288" r:id="rId9"/>
    <p:sldId id="290" r:id="rId10"/>
    <p:sldId id="291" r:id="rId11"/>
    <p:sldId id="281" r:id="rId12"/>
    <p:sldId id="292" r:id="rId13"/>
    <p:sldId id="293" r:id="rId14"/>
    <p:sldId id="304" r:id="rId15"/>
    <p:sldId id="305" r:id="rId16"/>
    <p:sldId id="306" r:id="rId17"/>
    <p:sldId id="307" r:id="rId18"/>
    <p:sldId id="283" r:id="rId19"/>
    <p:sldId id="282" r:id="rId20"/>
    <p:sldId id="284" r:id="rId21"/>
    <p:sldId id="30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30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09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37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5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0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7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33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08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8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40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5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4797D-5BF3-4234-BB05-59ED0BC552C5}" type="datetimeFigureOut">
              <a:rPr lang="it-IT" smtClean="0"/>
              <a:t>07/01/2022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D96F-3F55-4D17-AEC3-8CD271C360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18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La campagna vaccinale anti SARS CoV-2/COVID-19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776605"/>
            <a:ext cx="9144000" cy="546013"/>
          </a:xfrm>
        </p:spPr>
        <p:txBody>
          <a:bodyPr/>
          <a:lstStyle/>
          <a:p>
            <a:r>
              <a:rPr lang="it-IT" dirty="0"/>
              <a:t>Evoluzione, organizzazione, volumi di attività e dati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07" y="5349875"/>
            <a:ext cx="2339364" cy="131589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5AB4DE-601D-4225-A798-22F3AC1C7C9A}"/>
              </a:ext>
            </a:extLst>
          </p:cNvPr>
          <p:cNvSpPr txBox="1"/>
          <p:nvPr/>
        </p:nvSpPr>
        <p:spPr>
          <a:xfrm>
            <a:off x="4254509" y="4401493"/>
            <a:ext cx="3178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/>
              <a:t>Dott.ssa Eleonora Croci</a:t>
            </a:r>
          </a:p>
          <a:p>
            <a:r>
              <a:rPr lang="it-IT" sz="1200" i="1" dirty="0"/>
              <a:t>Dott. Andrea Longanesi – Direttore Sanitario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AB13AAF-47F2-4A45-839F-DEE9301C2DB4}"/>
              </a:ext>
            </a:extLst>
          </p:cNvPr>
          <p:cNvSpPr txBox="1"/>
          <p:nvPr/>
        </p:nvSpPr>
        <p:spPr>
          <a:xfrm>
            <a:off x="9783192" y="6116715"/>
            <a:ext cx="1970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Trieste, 7 gennaio 2021</a:t>
            </a:r>
          </a:p>
        </p:txBody>
      </p:sp>
    </p:spTree>
    <p:extLst>
      <p:ext uri="{BB962C8B-B14F-4D97-AF65-F5344CB8AC3E}">
        <p14:creationId xmlns:p14="http://schemas.microsoft.com/office/powerpoint/2010/main" val="1565340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VACCINALE/8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9303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Dicembre 2021:</a:t>
            </a:r>
          </a:p>
          <a:p>
            <a:pPr lvl="1"/>
            <a:r>
              <a:rPr lang="it-IT" dirty="0"/>
              <a:t>14.12.2021: apertura campagna vaccinale a </a:t>
            </a:r>
            <a:r>
              <a:rPr lang="it-IT" b="1" dirty="0"/>
              <a:t>popolazione pediatrica 5 – 11 anni</a:t>
            </a:r>
          </a:p>
          <a:p>
            <a:pPr lvl="1"/>
            <a:r>
              <a:rPr lang="it-IT" dirty="0"/>
              <a:t>29.12.2021: apertura campagna vaccinale dosi di richiamo/booster a </a:t>
            </a:r>
            <a:r>
              <a:rPr lang="it-IT" b="1" dirty="0"/>
              <a:t>16-17 anni </a:t>
            </a:r>
            <a:r>
              <a:rPr lang="it-IT" dirty="0"/>
              <a:t>e </a:t>
            </a:r>
            <a:r>
              <a:rPr lang="it-IT" b="1" dirty="0"/>
              <a:t>12- 15 anni estremamente vulnerabili</a:t>
            </a:r>
          </a:p>
          <a:p>
            <a:pPr lvl="1"/>
            <a:endParaRPr lang="it-IT" dirty="0"/>
          </a:p>
          <a:p>
            <a:r>
              <a:rPr lang="it-IT" dirty="0"/>
              <a:t>Gennaio 2022:</a:t>
            </a:r>
          </a:p>
          <a:p>
            <a:pPr lvl="1"/>
            <a:r>
              <a:rPr lang="it-IT" dirty="0"/>
              <a:t>10.01.2021: </a:t>
            </a:r>
            <a:r>
              <a:rPr lang="it-IT" b="1" dirty="0"/>
              <a:t>ulteriore </a:t>
            </a:r>
            <a:r>
              <a:rPr lang="it-IT" sz="2400" b="1" dirty="0"/>
              <a:t>riduzione intervallo tempo </a:t>
            </a:r>
            <a:r>
              <a:rPr lang="it-IT" sz="2400" dirty="0"/>
              <a:t>tra ciclo vaccinale primario e dose di richiamo da 150 </a:t>
            </a:r>
            <a:r>
              <a:rPr lang="it-IT" sz="2400" b="1" dirty="0"/>
              <a:t>a 120 giorni</a:t>
            </a:r>
          </a:p>
          <a:p>
            <a:pPr lvl="1"/>
            <a:r>
              <a:rPr lang="it-IT" dirty="0"/>
              <a:t>prossima estensione della campagna vaccinale delle dosi di richiamo/booster a tutti i soggetti di 12 – 15 anni</a:t>
            </a:r>
          </a:p>
        </p:txBody>
      </p:sp>
    </p:spTree>
    <p:extLst>
      <p:ext uri="{BB962C8B-B14F-4D97-AF65-F5344CB8AC3E}">
        <p14:creationId xmlns:p14="http://schemas.microsoft.com/office/powerpoint/2010/main" val="73101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ORGANIZZAZIONE AZIENDALE: sedi vaccinali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270"/>
          </a:xfrm>
        </p:spPr>
        <p:txBody>
          <a:bodyPr>
            <a:normAutofit fontScale="92500" lnSpcReduction="20000"/>
          </a:bodyPr>
          <a:lstStyle/>
          <a:p>
            <a:r>
              <a:rPr lang="it-IT" sz="2600" dirty="0"/>
              <a:t>Allestimento di centri vaccinali nelle sedi ospedaliere di </a:t>
            </a:r>
            <a:r>
              <a:rPr lang="it-IT" sz="2600" dirty="0" err="1"/>
              <a:t>Cattinara</a:t>
            </a:r>
            <a:r>
              <a:rPr lang="it-IT" sz="2600" dirty="0"/>
              <a:t> e Monfalcone, sede di consegna dei vaccini</a:t>
            </a:r>
          </a:p>
          <a:p>
            <a:r>
              <a:rPr lang="it-IT" sz="2600" dirty="0"/>
              <a:t>Allestimento di ulteriori centri vaccinali in altre sedi aziendali ospedaliere e non per aumentare la capacità erogativa (Ospedale Maggiore – TS e San Giovanni di Dio – GO, </a:t>
            </a:r>
            <a:r>
              <a:rPr lang="it-IT" sz="2600" dirty="0" err="1"/>
              <a:t>Dip</a:t>
            </a:r>
            <a:r>
              <a:rPr lang="it-IT" sz="2600" dirty="0"/>
              <a:t> </a:t>
            </a:r>
            <a:r>
              <a:rPr lang="it-IT" sz="2600" dirty="0" err="1"/>
              <a:t>Ts</a:t>
            </a:r>
            <a:r>
              <a:rPr lang="it-IT" sz="2600" dirty="0"/>
              <a:t> e Go)</a:t>
            </a:r>
          </a:p>
          <a:p>
            <a:r>
              <a:rPr lang="it-IT" sz="2600" dirty="0"/>
              <a:t>Allestimento di centri vaccinali di massa esterni alle sedi aziendali:</a:t>
            </a:r>
          </a:p>
          <a:p>
            <a:pPr lvl="1"/>
            <a:r>
              <a:rPr lang="it-IT" sz="2600" dirty="0"/>
              <a:t>complessivamente 9 centri vaccinali</a:t>
            </a:r>
          </a:p>
          <a:p>
            <a:pPr lvl="1"/>
            <a:r>
              <a:rPr lang="it-IT" sz="2600" dirty="0"/>
              <a:t>attualmente attivi 5 centri vaccinali</a:t>
            </a:r>
          </a:p>
          <a:p>
            <a:r>
              <a:rPr lang="it-IT" sz="2600" dirty="0"/>
              <a:t>Organizzazione di sedute vaccinali in sedi di prossimità nelle sedi distrettuali</a:t>
            </a:r>
          </a:p>
          <a:p>
            <a:r>
              <a:rPr lang="it-IT" sz="2600" dirty="0"/>
              <a:t>Organizzazione di sedute vaccinali nelle strutture residenziali e semiresidenziali per anziani e disabili per gli ospiti e per il personale</a:t>
            </a:r>
          </a:p>
          <a:p>
            <a:r>
              <a:rPr lang="it-IT" sz="2600" dirty="0"/>
              <a:t>Vaccinazioni a domicilio per soggetti non trasportabili presso i centri vaccinali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131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38200" y="515554"/>
            <a:ext cx="10515600" cy="1325563"/>
          </a:xfrm>
        </p:spPr>
        <p:txBody>
          <a:bodyPr/>
          <a:lstStyle/>
          <a:p>
            <a:r>
              <a:rPr lang="it-IT" b="1" dirty="0"/>
              <a:t>ORGANIZZAZIONE AZIENDALE: coinvolgimento MMG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2356672"/>
            <a:ext cx="10515600" cy="3178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Accordo aziendale – possibilità di partecipazione alla campagna vaccinale:</a:t>
            </a:r>
          </a:p>
          <a:p>
            <a:r>
              <a:rPr lang="it-IT" dirty="0"/>
              <a:t>vaccinazioni a domicilio per i soggetti non trasportabili</a:t>
            </a:r>
          </a:p>
          <a:p>
            <a:r>
              <a:rPr lang="it-IT" dirty="0"/>
              <a:t>vaccinazione presso l’ambulatorio del MMG</a:t>
            </a:r>
          </a:p>
          <a:p>
            <a:r>
              <a:rPr lang="it-IT" dirty="0"/>
              <a:t>vaccinazione nelle sedi di prossimità (distretti sanitari ASUGI)</a:t>
            </a:r>
          </a:p>
          <a:p>
            <a:r>
              <a:rPr lang="it-IT" dirty="0"/>
              <a:t>vaccinazione nei centri vaccinali ASUGI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47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ORGANIZZAZIONE AZIENDALE: i centri vaccinali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2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Organizzazione dei centri vaccinali:</a:t>
            </a:r>
          </a:p>
          <a:p>
            <a:pPr lvl="1"/>
            <a:r>
              <a:rPr lang="it-IT" dirty="0"/>
              <a:t>linee vaccinali da 5 box ciascuna, con 1 appuntamento per box ogni 6 minuti</a:t>
            </a:r>
          </a:p>
          <a:p>
            <a:pPr lvl="1"/>
            <a:r>
              <a:rPr lang="it-IT" dirty="0"/>
              <a:t>apertura h 12 e 7 giorni su 7</a:t>
            </a:r>
          </a:p>
          <a:p>
            <a:pPr marL="0" indent="0">
              <a:buNone/>
            </a:pPr>
            <a:r>
              <a:rPr lang="it-IT" b="1" dirty="0"/>
              <a:t>Percorso vaccinale:</a:t>
            </a:r>
          </a:p>
          <a:p>
            <a:pPr lvl="1"/>
            <a:r>
              <a:rPr lang="it-IT" dirty="0"/>
              <a:t>accoglienza e accettazione amministrativa</a:t>
            </a:r>
          </a:p>
          <a:p>
            <a:pPr lvl="1"/>
            <a:r>
              <a:rPr lang="it-IT" dirty="0"/>
              <a:t>triage medico</a:t>
            </a:r>
          </a:p>
          <a:p>
            <a:pPr lvl="1"/>
            <a:r>
              <a:rPr lang="it-IT" dirty="0"/>
              <a:t>somministrazione vaccino</a:t>
            </a:r>
          </a:p>
          <a:p>
            <a:pPr lvl="1"/>
            <a:r>
              <a:rPr lang="it-IT" dirty="0"/>
              <a:t>sorveglianza post-vaccinazione</a:t>
            </a:r>
          </a:p>
          <a:p>
            <a:pPr lvl="1"/>
            <a:r>
              <a:rPr lang="it-IT" dirty="0"/>
              <a:t>consegna del certificato vaccinale e del promemoria dell’appuntamento successivo se indicato</a:t>
            </a:r>
          </a:p>
          <a:p>
            <a:pPr lvl="1"/>
            <a:r>
              <a:rPr lang="it-IT" dirty="0"/>
              <a:t>registrazione della vaccinazione nell’applicativo informatico dedicato in back office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18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VACCINI ANTI SARS CoV-2/COVID-19 AUTORIZZATI IN EUROPA E IN ITALIA/1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25D32-768E-474E-80BB-B73C6D15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Bersaglio antigenico di tutti i vaccini: proteina spike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3 tipologie in base a tecnologia di produzione:</a:t>
            </a:r>
          </a:p>
          <a:p>
            <a:pPr lvl="1"/>
            <a:r>
              <a:rPr lang="it-IT" dirty="0"/>
              <a:t>a mRNA (</a:t>
            </a:r>
            <a:r>
              <a:rPr lang="it-IT" dirty="0" err="1"/>
              <a:t>Comirnaty</a:t>
            </a:r>
            <a:r>
              <a:rPr lang="it-IT" dirty="0"/>
              <a:t> e </a:t>
            </a:r>
            <a:r>
              <a:rPr lang="it-IT" dirty="0" err="1"/>
              <a:t>Comirnaty</a:t>
            </a:r>
            <a:r>
              <a:rPr lang="it-IT" dirty="0"/>
              <a:t> formulazione pediatrica di Pfizer BioNTech, </a:t>
            </a:r>
            <a:r>
              <a:rPr lang="it-IT" dirty="0" err="1"/>
              <a:t>Spikevax</a:t>
            </a:r>
            <a:r>
              <a:rPr lang="it-IT" dirty="0"/>
              <a:t> ex Moderna)</a:t>
            </a:r>
          </a:p>
          <a:p>
            <a:pPr lvl="1"/>
            <a:r>
              <a:rPr lang="it-IT" dirty="0"/>
              <a:t>a vettore </a:t>
            </a:r>
            <a:r>
              <a:rPr lang="it-IT" dirty="0" err="1"/>
              <a:t>adenovirale</a:t>
            </a:r>
            <a:r>
              <a:rPr lang="it-IT" dirty="0"/>
              <a:t> (</a:t>
            </a:r>
            <a:r>
              <a:rPr lang="it-IT" dirty="0" err="1"/>
              <a:t>Vaxzevria</a:t>
            </a:r>
            <a:r>
              <a:rPr lang="it-IT" dirty="0"/>
              <a:t> ex </a:t>
            </a:r>
            <a:r>
              <a:rPr lang="it-IT" dirty="0" err="1"/>
              <a:t>Astrazeneca</a:t>
            </a:r>
            <a:r>
              <a:rPr lang="it-IT" dirty="0"/>
              <a:t> e Janssen)</a:t>
            </a:r>
          </a:p>
          <a:p>
            <a:pPr lvl="1"/>
            <a:r>
              <a:rPr lang="it-IT" dirty="0"/>
              <a:t>a proteina (</a:t>
            </a:r>
            <a:r>
              <a:rPr lang="it-IT" dirty="0" err="1"/>
              <a:t>Nuvaxovid</a:t>
            </a:r>
            <a:r>
              <a:rPr lang="it-IT" dirty="0"/>
              <a:t> di </a:t>
            </a:r>
            <a:r>
              <a:rPr lang="it-IT" dirty="0" err="1" smtClean="0"/>
              <a:t>Novavax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Ciclo vaccinale primario a 2 dosi, tranne Janssen a dose unica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001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VACCINI ANTI SARS CoV-2/COVID-19 AUTORIZZATI IN EUROPA E IN ITALIA/2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25D32-768E-474E-80BB-B73C6D15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786"/>
            <a:ext cx="10515600" cy="1396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Vaccini utilizzabili per la dose addizionale e per la dose di richiamo/booster: solo vaccini a mRNA, indipendentemente dal vaccino utilizzato nel ciclo vaccinale primario (</a:t>
            </a:r>
            <a:r>
              <a:rPr lang="it-IT" dirty="0" err="1"/>
              <a:t>Comirnaty</a:t>
            </a:r>
            <a:r>
              <a:rPr lang="it-IT" dirty="0"/>
              <a:t> e </a:t>
            </a:r>
            <a:r>
              <a:rPr lang="it-IT" dirty="0" err="1"/>
              <a:t>Spikevax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83ADCA-026F-4999-8687-24B6FDC6C3F7}"/>
              </a:ext>
            </a:extLst>
          </p:cNvPr>
          <p:cNvSpPr txBox="1"/>
          <p:nvPr/>
        </p:nvSpPr>
        <p:spPr>
          <a:xfrm>
            <a:off x="1248051" y="3724636"/>
            <a:ext cx="3809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Dose addizionale</a:t>
            </a:r>
            <a:r>
              <a:rPr lang="it-IT" dirty="0"/>
              <a:t>: terza dose a completamento del ciclo vaccinale primario dopo almeno 28 giorni dalla seconda dose SOLO in soggetti immunodepressi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6626C6C-BD07-4EA2-AB1E-6724230B0DB1}"/>
              </a:ext>
            </a:extLst>
          </p:cNvPr>
          <p:cNvSpPr txBox="1"/>
          <p:nvPr/>
        </p:nvSpPr>
        <p:spPr>
          <a:xfrm>
            <a:off x="6524900" y="3724636"/>
            <a:ext cx="38097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Dose richiamo/booster</a:t>
            </a:r>
            <a:r>
              <a:rPr lang="it-IT" dirty="0"/>
              <a:t>: terza dose dopo almeno 5 mesi dalla seconda dose (a breve 4 mesi) per rafforzare la risposta immunitaria già evocata dal ciclo vaccinale primario (intensifica la memoria immunitaria)</a:t>
            </a:r>
          </a:p>
        </p:txBody>
      </p:sp>
    </p:spTree>
    <p:extLst>
      <p:ext uri="{BB962C8B-B14F-4D97-AF65-F5344CB8AC3E}">
        <p14:creationId xmlns:p14="http://schemas.microsoft.com/office/powerpoint/2010/main" val="250854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VACCINI ANTI SARS CoV-2/COVID-19 AUTORIZZATI IN EUROPA E IN ITALIA/3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25D32-768E-474E-80BB-B73C6D15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786"/>
            <a:ext cx="10515600" cy="3899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/>
              <a:t>Comirnaty</a:t>
            </a:r>
            <a:r>
              <a:rPr lang="it-IT" dirty="0"/>
              <a:t> Pfizer-BioNTech (da 12 anni): ciclo vaccinale primario, dose addizionale e dose di richiamo/booster, sempre allo stesso dosaggio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Spikevax</a:t>
            </a:r>
            <a:r>
              <a:rPr lang="it-IT" dirty="0"/>
              <a:t> ex Moderna: ciclo vaccinale primario (da 12 anni), dose addizionale (da 12 anni), dose di richiamo/booster (da 18 anni)</a:t>
            </a:r>
          </a:p>
          <a:p>
            <a:pPr marL="0" indent="0">
              <a:buNone/>
            </a:pPr>
            <a:r>
              <a:rPr lang="it-IT" dirty="0"/>
              <a:t>DOSE RICHIAMO SPIKEVAX: mezza dose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Comirnaty</a:t>
            </a:r>
            <a:r>
              <a:rPr lang="it-IT" dirty="0"/>
              <a:t> formulazione pediatrica (5 – 11 anni): ciclo vaccinale primario e dose addizionale (dose pediatrica pari a 1/3 dose formulazione adulto)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71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VACCINI ANTI SARS CoV-2/COVID-19 AUTORIZZATI IN EUROPA E IN ITALIA/4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25D32-768E-474E-80BB-B73C6D15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0786"/>
            <a:ext cx="10515600" cy="3899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Vaxzevria</a:t>
            </a:r>
            <a:r>
              <a:rPr lang="it-IT" dirty="0"/>
              <a:t> ex </a:t>
            </a:r>
            <a:r>
              <a:rPr lang="it-IT" dirty="0" err="1"/>
              <a:t>Astrazeneca</a:t>
            </a:r>
            <a:r>
              <a:rPr lang="it-IT" dirty="0"/>
              <a:t> (indicato da 60 anni): solo ciclo primario, non più disponibile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Janssen (indicato da 60 anni): solo ciclo primario a dose unica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Nuvaxovid</a:t>
            </a:r>
            <a:r>
              <a:rPr lang="it-IT" dirty="0"/>
              <a:t> (autorizzato da 18 anni): solo ciclo primario, non ancora disponibile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20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VOLUMI DI ATTIVITA’/1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gennaio 2021: 850 dosi/die</a:t>
            </a:r>
          </a:p>
          <a:p>
            <a:r>
              <a:rPr lang="it-IT" dirty="0"/>
              <a:t>febbraio 2021: 950 dosi/die</a:t>
            </a:r>
          </a:p>
          <a:p>
            <a:r>
              <a:rPr lang="it-IT" dirty="0"/>
              <a:t>marzo 2021: 1400 dosi/die</a:t>
            </a:r>
          </a:p>
          <a:p>
            <a:r>
              <a:rPr lang="it-IT" dirty="0"/>
              <a:t>aprile: 1500 – 1800 dosi/die</a:t>
            </a:r>
          </a:p>
          <a:p>
            <a:r>
              <a:rPr lang="it-IT" dirty="0"/>
              <a:t>prima metà di  maggio 2021: 1800 – 2100 dosi/die</a:t>
            </a:r>
          </a:p>
          <a:p>
            <a:r>
              <a:rPr lang="it-IT" dirty="0"/>
              <a:t>dalla seconda metà di maggio 2021 fino a fine giugno 2021: </a:t>
            </a:r>
            <a:r>
              <a:rPr lang="it-IT" b="1" dirty="0"/>
              <a:t>3500 – 3800 dosi/die </a:t>
            </a:r>
            <a:r>
              <a:rPr lang="it-IT" dirty="0"/>
              <a:t>con picchi giornalieri di attività di 5000 dosi/die (a fine maggio 2021)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00295" y="1866208"/>
            <a:ext cx="4553505" cy="175432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30 aprile 2021</a:t>
            </a:r>
          </a:p>
          <a:p>
            <a:r>
              <a:rPr lang="it-IT" dirty="0"/>
              <a:t>Assegnazione del target di 10000 inoculazioni/die per la Regione FVG da parte della struttura commissariale, per ASUGI il 35% in relazione alla popolazione residente (</a:t>
            </a:r>
            <a:r>
              <a:rPr lang="it-IT" b="1" dirty="0"/>
              <a:t>3500 </a:t>
            </a:r>
            <a:r>
              <a:rPr lang="it-IT" dirty="0"/>
              <a:t>inoculazioni/die)</a:t>
            </a:r>
          </a:p>
        </p:txBody>
      </p:sp>
    </p:spTree>
    <p:extLst>
      <p:ext uri="{BB962C8B-B14F-4D97-AF65-F5344CB8AC3E}">
        <p14:creationId xmlns:p14="http://schemas.microsoft.com/office/powerpoint/2010/main" val="3509783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CENTRI VACCINI ATTIVI NEL PERIODO PRIMAVERILE DI MASSIMA ATTIVITA’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6978"/>
              </p:ext>
            </p:extLst>
          </p:nvPr>
        </p:nvGraphicFramePr>
        <p:xfrm>
          <a:off x="1685579" y="1690687"/>
          <a:ext cx="8655454" cy="492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Acrobat Document" r:id="rId5" imgW="18097298" imgH="13125211" progId="AcroExch.Document.DC">
                  <p:embed/>
                </p:oleObj>
              </mc:Choice>
              <mc:Fallback>
                <p:oleObj name="Acrobat Document" r:id="rId5" imgW="18097298" imgH="13125211" progId="AcroExch.Document.DC">
                  <p:embed/>
                  <p:pic>
                    <p:nvPicPr>
                      <p:cNvPr id="4" name="Ogget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579" y="1690687"/>
                        <a:ext cx="8655454" cy="4926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46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6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INDICE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767178" y="2084034"/>
            <a:ext cx="10515600" cy="3252402"/>
          </a:xfrm>
        </p:spPr>
        <p:txBody>
          <a:bodyPr>
            <a:normAutofit/>
          </a:bodyPr>
          <a:lstStyle/>
          <a:p>
            <a:r>
              <a:rPr lang="it-IT" dirty="0"/>
              <a:t>evoluzione della campagna vaccinale anti SARS CoV-2/COVID-19</a:t>
            </a:r>
          </a:p>
          <a:p>
            <a:r>
              <a:rPr lang="it-IT" dirty="0"/>
              <a:t>organizzazione aziendale</a:t>
            </a:r>
          </a:p>
          <a:p>
            <a:r>
              <a:rPr lang="it-IT" dirty="0"/>
              <a:t>vaccini disponibili</a:t>
            </a:r>
          </a:p>
          <a:p>
            <a:r>
              <a:rPr lang="it-IT" dirty="0"/>
              <a:t>volumi di attività</a:t>
            </a:r>
          </a:p>
          <a:p>
            <a:r>
              <a:rPr lang="it-IT" dirty="0"/>
              <a:t>dati</a:t>
            </a:r>
          </a:p>
        </p:txBody>
      </p:sp>
    </p:spTree>
    <p:extLst>
      <p:ext uri="{BB962C8B-B14F-4D97-AF65-F5344CB8AC3E}">
        <p14:creationId xmlns:p14="http://schemas.microsoft.com/office/powerpoint/2010/main" val="113981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VOLUMI DI ATTIVITA’/2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0B9D683-F29C-4D41-B75E-6329DA0A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luglio – settembre 2021: 1500 – 2000 dosi/die</a:t>
            </a:r>
          </a:p>
          <a:p>
            <a:r>
              <a:rPr lang="it-IT" dirty="0"/>
              <a:t>ottobre 2021: 1000-1500 dosi/die</a:t>
            </a:r>
          </a:p>
          <a:p>
            <a:r>
              <a:rPr lang="it-IT" dirty="0"/>
              <a:t>novembre 2021: 1500-2000 dosi/die</a:t>
            </a:r>
          </a:p>
          <a:p>
            <a:r>
              <a:rPr lang="it-IT" dirty="0"/>
              <a:t>dicembre 2021: 3300 dosi/die fino al 07.12.2021, </a:t>
            </a:r>
            <a:r>
              <a:rPr lang="it-IT" b="1" dirty="0"/>
              <a:t>3850 dosi/die </a:t>
            </a:r>
            <a:r>
              <a:rPr lang="it-IT" dirty="0"/>
              <a:t>dal 08.12.2021</a:t>
            </a:r>
          </a:p>
          <a:p>
            <a:r>
              <a:rPr lang="it-IT" dirty="0"/>
              <a:t>Gennaio 2022: attualmente </a:t>
            </a:r>
            <a:r>
              <a:rPr lang="it-IT" b="1" dirty="0"/>
              <a:t>3850 dosi/die </a:t>
            </a:r>
            <a:r>
              <a:rPr lang="it-IT" dirty="0"/>
              <a:t>in fase di aumento progressivo da lunedì 10 gennaio per arrivare a 5780 dosi dosi/die (+ ulteriori 660 dosi/die in base alla domanda) da lunedì 17 gennaio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8422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VOLUMI DI ATTIVITA’/3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0B9D683-F29C-4D41-B75E-6329DA0A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424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Volumi di attività giornaliera per linea vaccinale:</a:t>
            </a:r>
          </a:p>
          <a:p>
            <a:pPr marL="0" indent="0">
              <a:buNone/>
            </a:pPr>
            <a:r>
              <a:rPr lang="it-IT" dirty="0"/>
              <a:t>550 prime e/o seconde dosi/die</a:t>
            </a:r>
          </a:p>
          <a:p>
            <a:pPr marL="0" indent="0">
              <a:buNone/>
            </a:pPr>
            <a:r>
              <a:rPr lang="it-IT" dirty="0"/>
              <a:t>660 terze dosi (dose addizionale e dose di richiamo booster)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Volumi di attività ridotti per fascia pediatrica 5 – 11 in cui gli appuntamenti sono maggiormente distanziati (1 per box ogni 10 minuti): 340 dosi/die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4263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CENTRI VACCINI ATTUALMENTE ATTIVI E IN FASE DI ATTIVAZIONE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DAFFE7F-500C-44C8-8B53-90FDCB6A7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984" y="1849956"/>
            <a:ext cx="5565560" cy="3893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AREA GIULIANA</a:t>
            </a:r>
          </a:p>
          <a:p>
            <a:pPr marL="0" indent="0">
              <a:buNone/>
            </a:pPr>
            <a:r>
              <a:rPr lang="it-IT" dirty="0"/>
              <a:t>Trieste Centrale idrodinamica 1 linea </a:t>
            </a:r>
            <a:r>
              <a:rPr lang="it-IT" dirty="0" err="1"/>
              <a:t>vacc</a:t>
            </a:r>
            <a:r>
              <a:rPr lang="it-IT" dirty="0"/>
              <a:t> (max 660 dosi/die)</a:t>
            </a:r>
          </a:p>
          <a:p>
            <a:pPr marL="0" indent="0">
              <a:buNone/>
            </a:pPr>
            <a:r>
              <a:rPr lang="it-IT" dirty="0"/>
              <a:t>Trieste Molo IV 3 linee vaccinali (max 1980 dosi/die)</a:t>
            </a:r>
          </a:p>
          <a:p>
            <a:pPr marL="0" indent="0">
              <a:buNone/>
            </a:pPr>
            <a:r>
              <a:rPr lang="it-IT" dirty="0"/>
              <a:t>Muggia Montedoro </a:t>
            </a:r>
            <a:r>
              <a:rPr lang="it-IT" dirty="0" smtClean="0"/>
              <a:t>2 </a:t>
            </a:r>
            <a:r>
              <a:rPr lang="it-IT" dirty="0"/>
              <a:t>linee vaccinali (max 1320 dosi/die)</a:t>
            </a:r>
          </a:p>
          <a:p>
            <a:pPr marL="0" indent="0">
              <a:buNone/>
            </a:pP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1">
            <a:extLst>
              <a:ext uri="{FF2B5EF4-FFF2-40B4-BE49-F238E27FC236}">
                <a16:creationId xmlns:a16="http://schemas.microsoft.com/office/drawing/2014/main" id="{FEC363D9-67BD-4D59-B62C-E7B4BD4EDA98}"/>
              </a:ext>
            </a:extLst>
          </p:cNvPr>
          <p:cNvSpPr txBox="1">
            <a:spLocks/>
          </p:cNvSpPr>
          <p:nvPr/>
        </p:nvSpPr>
        <p:spPr>
          <a:xfrm>
            <a:off x="6249879" y="1822450"/>
            <a:ext cx="5299969" cy="4090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/>
              <a:t>AREA ISONTINA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Monfalcone Centro Anziani 1 linea </a:t>
            </a:r>
            <a:r>
              <a:rPr lang="it-IT" dirty="0" err="1"/>
              <a:t>vacc</a:t>
            </a:r>
            <a:r>
              <a:rPr lang="it-IT" dirty="0"/>
              <a:t> (max 550 dosi/die) fino al 08.01.2021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Monfalcone Hub Fincantieri </a:t>
            </a:r>
            <a:r>
              <a:rPr lang="it-IT" dirty="0" smtClean="0"/>
              <a:t>1 linea vaccinale (</a:t>
            </a:r>
            <a:r>
              <a:rPr lang="it-IT" dirty="0" err="1" smtClean="0"/>
              <a:t>max</a:t>
            </a:r>
            <a:r>
              <a:rPr lang="it-IT" dirty="0" smtClean="0"/>
              <a:t> </a:t>
            </a:r>
            <a:r>
              <a:rPr lang="it-IT" dirty="0"/>
              <a:t>500 dosi/die) dal 12.01.2021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Gorizia Ente Fiera </a:t>
            </a:r>
            <a:r>
              <a:rPr lang="it-IT" dirty="0" smtClean="0"/>
              <a:t>2 linee vaccinali (</a:t>
            </a:r>
            <a:r>
              <a:rPr lang="it-IT" dirty="0" err="1" smtClean="0"/>
              <a:t>max</a:t>
            </a:r>
            <a:r>
              <a:rPr lang="it-IT" dirty="0" smtClean="0"/>
              <a:t> </a:t>
            </a:r>
            <a:r>
              <a:rPr lang="it-IT" dirty="0"/>
              <a:t>1320 dosi/die estendibili ulteriormente a </a:t>
            </a:r>
            <a:r>
              <a:rPr lang="it-IT" dirty="0" smtClean="0"/>
              <a:t>3-4 ulteriori linee vaccinali con possibile raddoppio del V di attività)</a:t>
            </a:r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Distretto Cormons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Distretto Grado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25566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Attività vaccinale erogata da ASUGI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FA40630D-2D86-42F1-937C-EAC999B21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703120"/>
              </p:ext>
            </p:extLst>
          </p:nvPr>
        </p:nvGraphicFramePr>
        <p:xfrm>
          <a:off x="1215131" y="2199442"/>
          <a:ext cx="9685538" cy="2459115"/>
        </p:xfrm>
        <a:graphic>
          <a:graphicData uri="http://schemas.openxmlformats.org/drawingml/2006/table">
            <a:tbl>
              <a:tblPr/>
              <a:tblGrid>
                <a:gridCol w="7216628">
                  <a:extLst>
                    <a:ext uri="{9D8B030D-6E8A-4147-A177-3AD203B41FA5}">
                      <a16:colId xmlns:a16="http://schemas.microsoft.com/office/drawing/2014/main" val="399962966"/>
                    </a:ext>
                  </a:extLst>
                </a:gridCol>
                <a:gridCol w="2468910">
                  <a:extLst>
                    <a:ext uri="{9D8B030D-6E8A-4147-A177-3AD203B41FA5}">
                      <a16:colId xmlns:a16="http://schemas.microsoft.com/office/drawing/2014/main" val="3190927973"/>
                    </a:ext>
                  </a:extLst>
                </a:gridCol>
              </a:tblGrid>
              <a:tr h="35711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EROGATO ASUGI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tutte le età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39187"/>
                  </a:ext>
                </a:extLst>
              </a:tr>
              <a:tr h="4036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PRIMA DOSE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314.025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139538"/>
                  </a:ext>
                </a:extLst>
              </a:tr>
              <a:tr h="4036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SECONDA DOSE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286.585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004811"/>
                  </a:ext>
                </a:extLst>
              </a:tr>
              <a:tr h="4036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TERZA DOSE*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133.462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360178"/>
                  </a:ext>
                </a:extLst>
              </a:tr>
              <a:tr h="89093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ASUGI                  dosi totali erogate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726.838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044422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DD9945D-A8A9-4A68-94D4-125E7A48B84D}"/>
              </a:ext>
            </a:extLst>
          </p:cNvPr>
          <p:cNvSpPr txBox="1"/>
          <p:nvPr/>
        </p:nvSpPr>
        <p:spPr>
          <a:xfrm>
            <a:off x="1133382" y="4893874"/>
            <a:ext cx="496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 include dose addizionale e dose di richiamo</a:t>
            </a:r>
          </a:p>
        </p:txBody>
      </p:sp>
    </p:spTree>
    <p:extLst>
      <p:ext uri="{BB962C8B-B14F-4D97-AF65-F5344CB8AC3E}">
        <p14:creationId xmlns:p14="http://schemas.microsoft.com/office/powerpoint/2010/main" val="3211037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Copertura vaccinale popolazione residente ASUGI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A8F5EEEF-E404-4C77-90A5-3B8C03DEFD12}"/>
              </a:ext>
            </a:extLst>
          </p:cNvPr>
          <p:cNvGraphicFramePr>
            <a:graphicFrameLocks noGrp="1"/>
          </p:cNvGraphicFramePr>
          <p:nvPr/>
        </p:nvGraphicFramePr>
        <p:xfrm>
          <a:off x="838201" y="1792885"/>
          <a:ext cx="10264831" cy="3839426"/>
        </p:xfrm>
        <a:graphic>
          <a:graphicData uri="http://schemas.openxmlformats.org/drawingml/2006/table">
            <a:tbl>
              <a:tblPr/>
              <a:tblGrid>
                <a:gridCol w="5503543">
                  <a:extLst>
                    <a:ext uri="{9D8B030D-6E8A-4147-A177-3AD203B41FA5}">
                      <a16:colId xmlns:a16="http://schemas.microsoft.com/office/drawing/2014/main" val="1278748580"/>
                    </a:ext>
                  </a:extLst>
                </a:gridCol>
                <a:gridCol w="1321574">
                  <a:extLst>
                    <a:ext uri="{9D8B030D-6E8A-4147-A177-3AD203B41FA5}">
                      <a16:colId xmlns:a16="http://schemas.microsoft.com/office/drawing/2014/main" val="1512747378"/>
                    </a:ext>
                  </a:extLst>
                </a:gridCol>
                <a:gridCol w="1050017">
                  <a:extLst>
                    <a:ext uri="{9D8B030D-6E8A-4147-A177-3AD203B41FA5}">
                      <a16:colId xmlns:a16="http://schemas.microsoft.com/office/drawing/2014/main" val="2887943344"/>
                    </a:ext>
                  </a:extLst>
                </a:gridCol>
                <a:gridCol w="1212952">
                  <a:extLst>
                    <a:ext uri="{9D8B030D-6E8A-4147-A177-3AD203B41FA5}">
                      <a16:colId xmlns:a16="http://schemas.microsoft.com/office/drawing/2014/main" val="2579768038"/>
                    </a:ext>
                  </a:extLst>
                </a:gridCol>
                <a:gridCol w="1176745">
                  <a:extLst>
                    <a:ext uri="{9D8B030D-6E8A-4147-A177-3AD203B41FA5}">
                      <a16:colId xmlns:a16="http://schemas.microsoft.com/office/drawing/2014/main" val="3453293854"/>
                    </a:ext>
                  </a:extLst>
                </a:gridCol>
              </a:tblGrid>
              <a:tr h="36043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COPERTURA con pop ISTAT provvisoria al 01/01/2021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1151"/>
                  </a:ext>
                </a:extLst>
              </a:tr>
              <a:tr h="360436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04/01/2022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326935"/>
                  </a:ext>
                </a:extLst>
              </a:tr>
              <a:tr h="3604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Residenti ASUGI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tutte le età (over 5 anni)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tutte le età (over 12 anni)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366789"/>
                  </a:ext>
                </a:extLst>
              </a:tr>
              <a:tr h="407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PRIMA DOSE*          erogato a residenti | copertura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274.389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76,69%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272.876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80,71%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735495"/>
                  </a:ext>
                </a:extLst>
              </a:tr>
              <a:tr h="407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SECONDA DOSE     erogato a residenti | copertura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249.710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69,79%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249.710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73,86%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43098"/>
                  </a:ext>
                </a:extLst>
              </a:tr>
              <a:tr h="407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TERZA DOSE          erogato a residenti | copertura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118.376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33,08%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118.376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858118"/>
                  </a:ext>
                </a:extLst>
              </a:tr>
              <a:tr h="4074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ASUGI                     dosi totali somministrate a residenti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634.884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633.371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770377"/>
                  </a:ext>
                </a:extLst>
              </a:tr>
              <a:tr h="37610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popolazione vaccinabile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357.808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338.078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95910"/>
                  </a:ext>
                </a:extLst>
              </a:tr>
              <a:tr h="37610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popolazione 0-4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11.951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869958"/>
                  </a:ext>
                </a:extLst>
              </a:tr>
              <a:tr h="37610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popolazione ASUGI al 01/01/2021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369.759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11503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33F6AA-62BF-4531-8181-900ECB990262}"/>
              </a:ext>
            </a:extLst>
          </p:cNvPr>
          <p:cNvSpPr txBox="1"/>
          <p:nvPr/>
        </p:nvSpPr>
        <p:spPr>
          <a:xfrm>
            <a:off x="838199" y="5895362"/>
            <a:ext cx="4062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*di cui Janssen monodose 7591 dosi</a:t>
            </a:r>
          </a:p>
        </p:txBody>
      </p:sp>
    </p:spTree>
    <p:extLst>
      <p:ext uri="{BB962C8B-B14F-4D97-AF65-F5344CB8AC3E}">
        <p14:creationId xmlns:p14="http://schemas.microsoft.com/office/powerpoint/2010/main" val="2561519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Copertura vaccinale popolazione residente ASUGI per distretto di residenza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652C210-A341-42A3-A6C3-95F2E2224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84194"/>
              </p:ext>
            </p:extLst>
          </p:nvPr>
        </p:nvGraphicFramePr>
        <p:xfrm>
          <a:off x="1136342" y="2055813"/>
          <a:ext cx="9827580" cy="3412830"/>
        </p:xfrm>
        <a:graphic>
          <a:graphicData uri="http://schemas.openxmlformats.org/drawingml/2006/table">
            <a:tbl>
              <a:tblPr/>
              <a:tblGrid>
                <a:gridCol w="2567377">
                  <a:extLst>
                    <a:ext uri="{9D8B030D-6E8A-4147-A177-3AD203B41FA5}">
                      <a16:colId xmlns:a16="http://schemas.microsoft.com/office/drawing/2014/main" val="2997529897"/>
                    </a:ext>
                  </a:extLst>
                </a:gridCol>
                <a:gridCol w="1214510">
                  <a:extLst>
                    <a:ext uri="{9D8B030D-6E8A-4147-A177-3AD203B41FA5}">
                      <a16:colId xmlns:a16="http://schemas.microsoft.com/office/drawing/2014/main" val="2449715442"/>
                    </a:ext>
                  </a:extLst>
                </a:gridCol>
                <a:gridCol w="1198486">
                  <a:extLst>
                    <a:ext uri="{9D8B030D-6E8A-4147-A177-3AD203B41FA5}">
                      <a16:colId xmlns:a16="http://schemas.microsoft.com/office/drawing/2014/main" val="51766227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2011619665"/>
                    </a:ext>
                  </a:extLst>
                </a:gridCol>
                <a:gridCol w="1276331">
                  <a:extLst>
                    <a:ext uri="{9D8B030D-6E8A-4147-A177-3AD203B41FA5}">
                      <a16:colId xmlns:a16="http://schemas.microsoft.com/office/drawing/2014/main" val="4122828193"/>
                    </a:ext>
                  </a:extLst>
                </a:gridCol>
                <a:gridCol w="1157423">
                  <a:extLst>
                    <a:ext uri="{9D8B030D-6E8A-4147-A177-3AD203B41FA5}">
                      <a16:colId xmlns:a16="http://schemas.microsoft.com/office/drawing/2014/main" val="2682785925"/>
                    </a:ext>
                  </a:extLst>
                </a:gridCol>
                <a:gridCol w="1241601">
                  <a:extLst>
                    <a:ext uri="{9D8B030D-6E8A-4147-A177-3AD203B41FA5}">
                      <a16:colId xmlns:a16="http://schemas.microsoft.com/office/drawing/2014/main" val="3594847603"/>
                    </a:ext>
                  </a:extLst>
                </a:gridCol>
              </a:tblGrid>
              <a:tr h="3085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popolazione SISSR al 1/1/20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         59.037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53.582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57.365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55.153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62.787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 70.258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875536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residenti tutte le età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AI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distretto BI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74864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PRIMA DOSE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44.677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39.045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42.377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40.706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49.876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55.658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072740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SECONDA DOSE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41.119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35.733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38.667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37.256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45.743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50.719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025761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TERZA DOSE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   20.791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17.688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17.755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17.519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22.955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        21.505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033207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copertura 1° dose popolazione over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820257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copertura 2° dose popolazione over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29346"/>
                  </a:ext>
                </a:extLst>
              </a:tr>
              <a:tr h="4434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copertura 3° dose popolazione over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218227"/>
                  </a:ext>
                </a:extLst>
              </a:tr>
            </a:tbl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BD83D570-DDD2-484F-8438-5CE1F4A771C8}"/>
              </a:ext>
            </a:extLst>
          </p:cNvPr>
          <p:cNvSpPr/>
          <p:nvPr/>
        </p:nvSpPr>
        <p:spPr>
          <a:xfrm>
            <a:off x="8771138" y="4287915"/>
            <a:ext cx="754602" cy="4527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29CF3B7-9D30-41BF-9134-81FC2076829C}"/>
              </a:ext>
            </a:extLst>
          </p:cNvPr>
          <p:cNvSpPr/>
          <p:nvPr/>
        </p:nvSpPr>
        <p:spPr>
          <a:xfrm>
            <a:off x="9908219" y="4262762"/>
            <a:ext cx="754602" cy="4527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589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Copertura vaccinale popolazione residente ASUGI per Comune di residenza – area isontina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609BA12-90E4-4F28-B816-6C9008751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45392"/>
              </p:ext>
            </p:extLst>
          </p:nvPr>
        </p:nvGraphicFramePr>
        <p:xfrm>
          <a:off x="666404" y="1882790"/>
          <a:ext cx="10515599" cy="4315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1184">
                  <a:extLst>
                    <a:ext uri="{9D8B030D-6E8A-4147-A177-3AD203B41FA5}">
                      <a16:colId xmlns:a16="http://schemas.microsoft.com/office/drawing/2014/main" val="3604823355"/>
                    </a:ext>
                  </a:extLst>
                </a:gridCol>
                <a:gridCol w="1541294">
                  <a:extLst>
                    <a:ext uri="{9D8B030D-6E8A-4147-A177-3AD203B41FA5}">
                      <a16:colId xmlns:a16="http://schemas.microsoft.com/office/drawing/2014/main" val="3300102611"/>
                    </a:ext>
                  </a:extLst>
                </a:gridCol>
                <a:gridCol w="1914186">
                  <a:extLst>
                    <a:ext uri="{9D8B030D-6E8A-4147-A177-3AD203B41FA5}">
                      <a16:colId xmlns:a16="http://schemas.microsoft.com/office/drawing/2014/main" val="795096495"/>
                    </a:ext>
                  </a:extLst>
                </a:gridCol>
                <a:gridCol w="1914186">
                  <a:extLst>
                    <a:ext uri="{9D8B030D-6E8A-4147-A177-3AD203B41FA5}">
                      <a16:colId xmlns:a16="http://schemas.microsoft.com/office/drawing/2014/main" val="3056889767"/>
                    </a:ext>
                  </a:extLst>
                </a:gridCol>
                <a:gridCol w="1814749">
                  <a:extLst>
                    <a:ext uri="{9D8B030D-6E8A-4147-A177-3AD203B41FA5}">
                      <a16:colId xmlns:a16="http://schemas.microsoft.com/office/drawing/2014/main" val="3958431223"/>
                    </a:ext>
                  </a:extLst>
                </a:gridCol>
              </a:tblGrid>
              <a:tr h="4654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COMUNE DI RESIDENZA</a:t>
                      </a:r>
                      <a:br>
                        <a:rPr lang="it-IT" sz="900" u="none" strike="noStrike">
                          <a:effectLst/>
                        </a:rPr>
                      </a:br>
                      <a:r>
                        <a:rPr lang="it-IT" sz="900" u="none" strike="noStrike">
                          <a:effectLst/>
                        </a:rPr>
                        <a:t>AREA ISONTINA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COPERTURA 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1 DOSE popolazione over 12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COPERTURA 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CICLO COMPLETO popolazione over 12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COPERTURA 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3 DOSE popolazione over 12</a:t>
                      </a:r>
                      <a:endParaRPr lang="it-IT" sz="9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POPOLAZIONE</a:t>
                      </a:r>
                      <a:endParaRPr lang="it-IT" sz="9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5038768"/>
                  </a:ext>
                </a:extLst>
              </a:tr>
              <a:tr h="123609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CAPRIVA DEL FRIULI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87,6%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79,1%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42,8%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1.492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3283476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CORMONS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78,0%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36,3%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6.558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831652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DOBERDO' DEL LAGO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82,3%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74,0%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35,7%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1.263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976607"/>
                  </a:ext>
                </a:extLst>
              </a:tr>
              <a:tr h="7561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DOLEGNA DEL COLLIO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79,3%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67,0%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29,8%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309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815919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FARRA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88,5%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77,3%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40,7%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1.530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1830067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FOGLIANO REDIPUGLIA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88,5%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79,8%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36,2%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2.701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5165643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GORIZIA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83,4%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76,4%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38,9%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30.624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5981773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GRADISCA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88,3%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80,4%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43,4%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5.843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5241099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GRADO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82,1%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73,8%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34,5%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7.527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398497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MARIANO DEL FRIULI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86,4%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79,8%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40,4%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1.378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916751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MEDEA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82,1%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76,4%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37,4%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876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686051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MONFALCONE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78,1%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28,7%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25.201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7525570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MORARO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84,3%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77,2%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38,5%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649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9830982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MOSSA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83,5%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77,8%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38,3%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1.427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6330508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ROMANS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83,7%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75,4%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36,3%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3.397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6235936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RONCHI DEI LEGIONARI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77,2%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33,6%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10.747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793167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SAGRADO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82,7%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76,3%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39,4%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2.009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8285211"/>
                  </a:ext>
                </a:extLst>
              </a:tr>
              <a:tr h="16191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SAN CANZIAN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83,1%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75,1%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34,4%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5.576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9455609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SAN FLORIANO DEL COLLIO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78,7%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32,0%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696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3551380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SAN LORENZO ISONTINO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86,5%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79,8%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39,6%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1.415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6838687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SAN PIER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86,0%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74,4%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37,0%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1.795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6289796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SAVOGNA D'ISONZO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82,9%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75,1%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35,3%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1.528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4163229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STARANZANO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77,4%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36,0%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6.595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6846639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TURRIACO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85,8%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75,7%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34,7%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2.605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4723315"/>
                  </a:ext>
                </a:extLst>
              </a:tr>
              <a:tr h="1551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VILLESSE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86,6%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78,5%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35,7%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1.521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2316077"/>
                  </a:ext>
                </a:extLst>
              </a:tr>
            </a:tbl>
          </a:graphicData>
        </a:graphic>
      </p:graphicFrame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4256C6B9-1214-4B0B-8A15-DA18B121453B}"/>
              </a:ext>
            </a:extLst>
          </p:cNvPr>
          <p:cNvSpPr/>
          <p:nvPr/>
        </p:nvSpPr>
        <p:spPr>
          <a:xfrm>
            <a:off x="173115" y="2743199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341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Copertura vaccinale popolazione residente ASUGI per Comune di residenza – area giuliana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86656A8-41D2-4AED-81F2-71B89700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898734"/>
              </p:ext>
            </p:extLst>
          </p:nvPr>
        </p:nvGraphicFramePr>
        <p:xfrm>
          <a:off x="1083075" y="2467992"/>
          <a:ext cx="9712171" cy="2398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6668">
                  <a:extLst>
                    <a:ext uri="{9D8B030D-6E8A-4147-A177-3AD203B41FA5}">
                      <a16:colId xmlns:a16="http://schemas.microsoft.com/office/drawing/2014/main" val="2727863022"/>
                    </a:ext>
                  </a:extLst>
                </a:gridCol>
                <a:gridCol w="1423533">
                  <a:extLst>
                    <a:ext uri="{9D8B030D-6E8A-4147-A177-3AD203B41FA5}">
                      <a16:colId xmlns:a16="http://schemas.microsoft.com/office/drawing/2014/main" val="2249520857"/>
                    </a:ext>
                  </a:extLst>
                </a:gridCol>
                <a:gridCol w="1767937">
                  <a:extLst>
                    <a:ext uri="{9D8B030D-6E8A-4147-A177-3AD203B41FA5}">
                      <a16:colId xmlns:a16="http://schemas.microsoft.com/office/drawing/2014/main" val="837764340"/>
                    </a:ext>
                  </a:extLst>
                </a:gridCol>
                <a:gridCol w="1767937">
                  <a:extLst>
                    <a:ext uri="{9D8B030D-6E8A-4147-A177-3AD203B41FA5}">
                      <a16:colId xmlns:a16="http://schemas.microsoft.com/office/drawing/2014/main" val="3779975663"/>
                    </a:ext>
                  </a:extLst>
                </a:gridCol>
                <a:gridCol w="1676096">
                  <a:extLst>
                    <a:ext uri="{9D8B030D-6E8A-4147-A177-3AD203B41FA5}">
                      <a16:colId xmlns:a16="http://schemas.microsoft.com/office/drawing/2014/main" val="2870212686"/>
                    </a:ext>
                  </a:extLst>
                </a:gridCol>
              </a:tblGrid>
              <a:tr h="3817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COMUNE DI RESIDENZA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AREA GIULIANA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1 DOSE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CICLO COMPLETO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3 DOSE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POPOLAZIONE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23916"/>
                  </a:ext>
                </a:extLst>
              </a:tr>
              <a:tr h="322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DUINO-AURISINA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81,4%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74,7%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38,1%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7.719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0324555"/>
                  </a:ext>
                </a:extLst>
              </a:tr>
              <a:tr h="322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MONRUPINO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79,5%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73,4%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34,4%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777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424060"/>
                  </a:ext>
                </a:extLst>
              </a:tr>
              <a:tr h="322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MUGGIA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80,5%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73,6%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33,2%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11.924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2493697"/>
                  </a:ext>
                </a:extLst>
              </a:tr>
              <a:tr h="322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SAN DORLIGO DELLA VALLE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77,3%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69,7%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32,7%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5.216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7065833"/>
                  </a:ext>
                </a:extLst>
              </a:tr>
              <a:tr h="406122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SGONICO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81,2%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74,5%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37,1%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1.827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2170614"/>
                  </a:ext>
                </a:extLst>
              </a:tr>
              <a:tr h="322096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TRIESTE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79,3%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72,1%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34,9%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184.523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273202"/>
                  </a:ext>
                </a:extLst>
              </a:tr>
            </a:tbl>
          </a:graphicData>
        </a:graphic>
      </p:graphicFrame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23B27A22-5FB3-43AA-AE75-5926591ECB47}"/>
              </a:ext>
            </a:extLst>
          </p:cNvPr>
          <p:cNvSpPr/>
          <p:nvPr/>
        </p:nvSpPr>
        <p:spPr>
          <a:xfrm>
            <a:off x="633457" y="3910195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C74AEC84-5C33-4CB3-945C-46A2E7B2974C}"/>
              </a:ext>
            </a:extLst>
          </p:cNvPr>
          <p:cNvSpPr/>
          <p:nvPr/>
        </p:nvSpPr>
        <p:spPr>
          <a:xfrm>
            <a:off x="633458" y="3271834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DA9A46F5-372F-44BE-A79A-881318824923}"/>
              </a:ext>
            </a:extLst>
          </p:cNvPr>
          <p:cNvSpPr/>
          <p:nvPr/>
        </p:nvSpPr>
        <p:spPr>
          <a:xfrm>
            <a:off x="592215" y="4600111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8EE7077C-B612-46C5-AEAB-5440D44C7BE3}"/>
              </a:ext>
            </a:extLst>
          </p:cNvPr>
          <p:cNvSpPr/>
          <p:nvPr/>
        </p:nvSpPr>
        <p:spPr>
          <a:xfrm>
            <a:off x="10173810" y="4600111"/>
            <a:ext cx="826178" cy="40115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AAD533E-3E4C-4F40-8859-9FA4C4D973C6}"/>
              </a:ext>
            </a:extLst>
          </p:cNvPr>
          <p:cNvSpPr txBox="1"/>
          <p:nvPr/>
        </p:nvSpPr>
        <p:spPr>
          <a:xfrm>
            <a:off x="3794094" y="5414326"/>
            <a:ext cx="4044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Comune di Trieste: popolazione non vaccinata over 12: 38197</a:t>
            </a:r>
          </a:p>
        </p:txBody>
      </p:sp>
    </p:spTree>
    <p:extLst>
      <p:ext uri="{BB962C8B-B14F-4D97-AF65-F5344CB8AC3E}">
        <p14:creationId xmlns:p14="http://schemas.microsoft.com/office/powerpoint/2010/main" val="2974381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601A03FA-9EA5-42A0-A002-81ABB4927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Copertura vaccinale popolazione residente ASUGI per fascia di età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799570B-0FF3-4C72-BC01-A48272D5F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98233"/>
              </p:ext>
            </p:extLst>
          </p:nvPr>
        </p:nvGraphicFramePr>
        <p:xfrm>
          <a:off x="838200" y="2055813"/>
          <a:ext cx="10264832" cy="339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2111">
                  <a:extLst>
                    <a:ext uri="{9D8B030D-6E8A-4147-A177-3AD203B41FA5}">
                      <a16:colId xmlns:a16="http://schemas.microsoft.com/office/drawing/2014/main" val="1025330734"/>
                    </a:ext>
                  </a:extLst>
                </a:gridCol>
                <a:gridCol w="2665867">
                  <a:extLst>
                    <a:ext uri="{9D8B030D-6E8A-4147-A177-3AD203B41FA5}">
                      <a16:colId xmlns:a16="http://schemas.microsoft.com/office/drawing/2014/main" val="2773868207"/>
                    </a:ext>
                  </a:extLst>
                </a:gridCol>
                <a:gridCol w="1918427">
                  <a:extLst>
                    <a:ext uri="{9D8B030D-6E8A-4147-A177-3AD203B41FA5}">
                      <a16:colId xmlns:a16="http://schemas.microsoft.com/office/drawing/2014/main" val="3167749693"/>
                    </a:ext>
                  </a:extLst>
                </a:gridCol>
                <a:gridCol w="1918427">
                  <a:extLst>
                    <a:ext uri="{9D8B030D-6E8A-4147-A177-3AD203B41FA5}">
                      <a16:colId xmlns:a16="http://schemas.microsoft.com/office/drawing/2014/main" val="849254666"/>
                    </a:ext>
                  </a:extLst>
                </a:gridCol>
              </a:tblGrid>
              <a:tr h="42105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FASCIA ETA'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1 DOSE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CICLO COMPLETO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COPERTURA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3 DOSE</a:t>
                      </a:r>
                      <a:endParaRPr lang="it-IT" sz="10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8169327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5-11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7,6%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0,0%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0,0%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256734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12-19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71,9%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59,7%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2,7%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8454018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20-29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81,8%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73,2%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17,5%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8481315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30-39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77,9%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69,5%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18,9%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3569621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40-49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71,9%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64,7%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27,1%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3529396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50-59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81,2%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73,3%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39,4%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2529710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60-69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83,6%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77,8%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43,2%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5561335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70-79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83,7%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79,4%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46,0%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7106791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OVER80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95,4%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92,8%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70,7%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6850966"/>
                  </a:ext>
                </a:extLst>
              </a:tr>
              <a:tr h="26047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pop tot vaccinabile (over5)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74,3%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67,6%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32,1%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6040179"/>
                  </a:ext>
                </a:extLst>
              </a:tr>
              <a:tr h="271803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pop tot vaccinabile (over12)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80,9%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74,0%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35,1%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6933027"/>
                  </a:ext>
                </a:extLst>
              </a:tr>
            </a:tbl>
          </a:graphicData>
        </a:graphic>
      </p:graphicFrame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A0835427-54C3-4F52-A6C3-481BBB71C87C}"/>
              </a:ext>
            </a:extLst>
          </p:cNvPr>
          <p:cNvSpPr/>
          <p:nvPr/>
        </p:nvSpPr>
        <p:spPr>
          <a:xfrm>
            <a:off x="301470" y="3304712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3070BFA4-B47F-4C1C-B63E-86B13A5ABA2C}"/>
              </a:ext>
            </a:extLst>
          </p:cNvPr>
          <p:cNvSpPr/>
          <p:nvPr/>
        </p:nvSpPr>
        <p:spPr>
          <a:xfrm>
            <a:off x="301471" y="3617652"/>
            <a:ext cx="408373" cy="24857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353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601A03FA-9EA5-42A0-A002-81ABB4927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2682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Focus sulla popolazione pediatrica 5 – 11 anni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CBFCF58-518F-4751-8347-63F3E209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B16817C-D0F2-4DDB-9FE0-AEF0B6ECB88B}"/>
              </a:ext>
            </a:extLst>
          </p:cNvPr>
          <p:cNvSpPr txBox="1"/>
          <p:nvPr/>
        </p:nvSpPr>
        <p:spPr>
          <a:xfrm>
            <a:off x="5007844" y="6209704"/>
            <a:ext cx="364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Dati aggiornati al 04.01.2022</a:t>
            </a:r>
          </a:p>
        </p:txBody>
      </p:sp>
      <p:graphicFrame>
        <p:nvGraphicFramePr>
          <p:cNvPr id="2" name="Tabella 4">
            <a:extLst>
              <a:ext uri="{FF2B5EF4-FFF2-40B4-BE49-F238E27FC236}">
                <a16:creationId xmlns:a16="http://schemas.microsoft.com/office/drawing/2014/main" id="{960920D4-B771-4C61-9B45-7D6FAE0B1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47163"/>
              </p:ext>
            </p:extLst>
          </p:nvPr>
        </p:nvGraphicFramePr>
        <p:xfrm>
          <a:off x="2440372" y="1792884"/>
          <a:ext cx="587800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447">
                  <a:extLst>
                    <a:ext uri="{9D8B030D-6E8A-4147-A177-3AD203B41FA5}">
                      <a16:colId xmlns:a16="http://schemas.microsoft.com/office/drawing/2014/main" val="1034133788"/>
                    </a:ext>
                  </a:extLst>
                </a:gridCol>
                <a:gridCol w="3515556">
                  <a:extLst>
                    <a:ext uri="{9D8B030D-6E8A-4147-A177-3AD203B41FA5}">
                      <a16:colId xmlns:a16="http://schemas.microsoft.com/office/drawing/2014/main" val="308473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RESIDENZA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Numero prime dosi erogate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1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ASUGI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1491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7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ASUGI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41713"/>
                  </a:ext>
                </a:extLst>
              </a:tr>
              <a:tr h="333966">
                <a:tc>
                  <a:txBody>
                    <a:bodyPr/>
                    <a:lstStyle/>
                    <a:p>
                      <a:r>
                        <a:rPr lang="it-IT" dirty="0"/>
                        <a:t>totale erogato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33523"/>
                  </a:ext>
                </a:extLst>
              </a:tr>
            </a:tbl>
          </a:graphicData>
        </a:graphic>
      </p:graphicFrame>
      <p:graphicFrame>
        <p:nvGraphicFramePr>
          <p:cNvPr id="12" name="Tabella 4">
            <a:extLst>
              <a:ext uri="{FF2B5EF4-FFF2-40B4-BE49-F238E27FC236}">
                <a16:creationId xmlns:a16="http://schemas.microsoft.com/office/drawing/2014/main" id="{223AFD1B-6FE7-4736-9094-A0AA5BC5F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67143"/>
              </p:ext>
            </p:extLst>
          </p:nvPr>
        </p:nvGraphicFramePr>
        <p:xfrm>
          <a:off x="2440372" y="3586837"/>
          <a:ext cx="587800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447">
                  <a:extLst>
                    <a:ext uri="{9D8B030D-6E8A-4147-A177-3AD203B41FA5}">
                      <a16:colId xmlns:a16="http://schemas.microsoft.com/office/drawing/2014/main" val="1034133788"/>
                    </a:ext>
                  </a:extLst>
                </a:gridCol>
                <a:gridCol w="3515556">
                  <a:extLst>
                    <a:ext uri="{9D8B030D-6E8A-4147-A177-3AD203B41FA5}">
                      <a16:colId xmlns:a16="http://schemas.microsoft.com/office/drawing/2014/main" val="308473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RESIDENZA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Numero prime dosi prenotate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1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ASUGI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7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non ASUGI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41713"/>
                  </a:ext>
                </a:extLst>
              </a:tr>
              <a:tr h="333966">
                <a:tc>
                  <a:txBody>
                    <a:bodyPr/>
                    <a:lstStyle/>
                    <a:p>
                      <a:r>
                        <a:rPr lang="it-IT" dirty="0"/>
                        <a:t>totale prenotato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3352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0F28410-B986-4B19-A534-727AB4ED2130}"/>
              </a:ext>
            </a:extLst>
          </p:cNvPr>
          <p:cNvSpPr txBox="1"/>
          <p:nvPr/>
        </p:nvSpPr>
        <p:spPr>
          <a:xfrm>
            <a:off x="2530136" y="5406501"/>
            <a:ext cx="587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Totale erogato e prenotato residenti ASUGI: 3048 prime dosi (15.5% della popolazione residente 5 – 11 anni)</a:t>
            </a:r>
          </a:p>
        </p:txBody>
      </p:sp>
    </p:spTree>
    <p:extLst>
      <p:ext uri="{BB962C8B-B14F-4D97-AF65-F5344CB8AC3E}">
        <p14:creationId xmlns:p14="http://schemas.microsoft.com/office/powerpoint/2010/main" val="365689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EVOLUZIONE DELLA CAMPAGNA VACCINALE/1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624614"/>
            <a:ext cx="10515600" cy="457668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inizio campagna vaccinale: </a:t>
            </a:r>
            <a:r>
              <a:rPr lang="it-IT" b="1" dirty="0"/>
              <a:t>30.12.2020</a:t>
            </a:r>
            <a:endParaRPr lang="it-IT" dirty="0"/>
          </a:p>
          <a:p>
            <a:pPr lvl="1"/>
            <a:r>
              <a:rPr lang="it-IT" sz="2200" dirty="0"/>
              <a:t>in 2 sedi: Ospedale di </a:t>
            </a:r>
            <a:r>
              <a:rPr lang="it-IT" sz="2200" dirty="0" err="1"/>
              <a:t>Cattinara</a:t>
            </a:r>
            <a:r>
              <a:rPr lang="it-IT" sz="2200" dirty="0"/>
              <a:t> – </a:t>
            </a:r>
            <a:r>
              <a:rPr lang="it-IT" sz="2200" dirty="0" err="1"/>
              <a:t>Ts</a:t>
            </a:r>
            <a:r>
              <a:rPr lang="it-IT" sz="2200" dirty="0"/>
              <a:t> e Ospedale San Polo – Monfalcone</a:t>
            </a:r>
          </a:p>
          <a:p>
            <a:pPr lvl="1"/>
            <a:r>
              <a:rPr lang="it-IT" sz="2200" dirty="0"/>
              <a:t>1 unico vaccino disponibile – </a:t>
            </a:r>
            <a:r>
              <a:rPr lang="it-IT" sz="2200" dirty="0" err="1"/>
              <a:t>Comirnaty</a:t>
            </a:r>
            <a:r>
              <a:rPr lang="it-IT" sz="2200" dirty="0"/>
              <a:t> Pfizer-BioNTech</a:t>
            </a:r>
          </a:p>
          <a:p>
            <a:pPr lvl="1"/>
            <a:r>
              <a:rPr lang="it-IT" sz="2200" dirty="0"/>
              <a:t>5000 dosi a settimana</a:t>
            </a:r>
          </a:p>
          <a:p>
            <a:pPr lvl="1"/>
            <a:r>
              <a:rPr lang="it-IT" sz="2200" dirty="0"/>
              <a:t>popolazione target: </a:t>
            </a:r>
            <a:r>
              <a:rPr lang="it-IT" sz="2200" b="1" dirty="0"/>
              <a:t>operatori sanitari e non</a:t>
            </a:r>
            <a:r>
              <a:rPr lang="it-IT" sz="2200" dirty="0"/>
              <a:t>, strutture sanitarie e sociosanitarie</a:t>
            </a:r>
          </a:p>
          <a:p>
            <a:r>
              <a:rPr lang="it-IT" dirty="0"/>
              <a:t>gennaio 2021: estensione popolazione target</a:t>
            </a:r>
          </a:p>
          <a:p>
            <a:pPr lvl="1"/>
            <a:r>
              <a:rPr lang="it-IT" b="1" dirty="0"/>
              <a:t>ospiti delle residenze per anziani</a:t>
            </a:r>
          </a:p>
          <a:p>
            <a:r>
              <a:rPr lang="it-IT" dirty="0"/>
              <a:t>febbraio 2021: apertura di altre sedi aziendali</a:t>
            </a:r>
          </a:p>
          <a:p>
            <a:pPr lvl="1"/>
            <a:r>
              <a:rPr lang="it-IT" sz="2200" dirty="0"/>
              <a:t>ospedale San Giovanni di Dio – Gorizia</a:t>
            </a:r>
          </a:p>
          <a:p>
            <a:pPr lvl="1"/>
            <a:r>
              <a:rPr lang="it-IT" sz="2200" dirty="0"/>
              <a:t>ospedale Maggiore – </a:t>
            </a:r>
            <a:r>
              <a:rPr lang="it-IT" sz="2200" dirty="0" err="1"/>
              <a:t>Ts</a:t>
            </a:r>
            <a:endParaRPr lang="it-IT" sz="2200" dirty="0"/>
          </a:p>
          <a:p>
            <a:pPr lvl="1"/>
            <a:r>
              <a:rPr lang="it-IT" sz="2200" dirty="0"/>
              <a:t>sedi distrettuali di prossimità</a:t>
            </a:r>
          </a:p>
          <a:p>
            <a:pPr lvl="1"/>
            <a:r>
              <a:rPr lang="it-IT" sz="2200" dirty="0"/>
              <a:t>dipartimento di prevenzione </a:t>
            </a:r>
            <a:r>
              <a:rPr lang="it-IT" sz="2200" dirty="0" err="1"/>
              <a:t>Ts</a:t>
            </a:r>
            <a:r>
              <a:rPr lang="it-IT" sz="2200" dirty="0"/>
              <a:t> e Go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8518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601A03FA-9EA5-42A0-A002-81ABB4927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0"/>
            <a:ext cx="12268200" cy="685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6BFC374-D420-45E3-A43B-217B1B6DC750}"/>
              </a:ext>
            </a:extLst>
          </p:cNvPr>
          <p:cNvSpPr txBox="1"/>
          <p:nvPr/>
        </p:nvSpPr>
        <p:spPr>
          <a:xfrm>
            <a:off x="8086044" y="5264458"/>
            <a:ext cx="2864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grazie dell’attenzione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8FF3AF2-D6A9-40EF-BA2E-26F27F0CB09C}"/>
              </a:ext>
            </a:extLst>
          </p:cNvPr>
          <p:cNvSpPr txBox="1"/>
          <p:nvPr/>
        </p:nvSpPr>
        <p:spPr>
          <a:xfrm>
            <a:off x="1981201" y="1970510"/>
            <a:ext cx="7918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/>
              <a:t>The impact of </a:t>
            </a:r>
            <a:r>
              <a:rPr lang="it-IT" sz="2000" i="1" dirty="0" err="1"/>
              <a:t>vaccination</a:t>
            </a:r>
            <a:r>
              <a:rPr lang="it-IT" sz="2000" i="1" dirty="0"/>
              <a:t> on the Health of the world ‘s people </a:t>
            </a:r>
            <a:r>
              <a:rPr lang="it-IT" sz="2000" i="1" dirty="0" err="1"/>
              <a:t>is</a:t>
            </a:r>
            <a:r>
              <a:rPr lang="it-IT" sz="2000" i="1" dirty="0"/>
              <a:t> hard to </a:t>
            </a:r>
            <a:r>
              <a:rPr lang="it-IT" sz="2000" i="1" dirty="0" err="1"/>
              <a:t>exaggerate</a:t>
            </a:r>
            <a:r>
              <a:rPr lang="it-IT" sz="2000" i="1" dirty="0"/>
              <a:t>. With the </a:t>
            </a:r>
            <a:r>
              <a:rPr lang="it-IT" sz="2000" i="1" dirty="0" err="1"/>
              <a:t>exception</a:t>
            </a:r>
            <a:r>
              <a:rPr lang="it-IT" sz="2000" i="1" dirty="0"/>
              <a:t> of </a:t>
            </a:r>
            <a:r>
              <a:rPr lang="it-IT" sz="2000" i="1" dirty="0" err="1"/>
              <a:t>safe</a:t>
            </a:r>
            <a:r>
              <a:rPr lang="it-IT" sz="2000" i="1" dirty="0"/>
              <a:t> water, no </a:t>
            </a:r>
            <a:r>
              <a:rPr lang="it-IT" sz="2000" i="1" dirty="0" err="1"/>
              <a:t>other</a:t>
            </a:r>
            <a:r>
              <a:rPr lang="it-IT" sz="2000" i="1" dirty="0"/>
              <a:t> </a:t>
            </a:r>
            <a:r>
              <a:rPr lang="it-IT" sz="2000" i="1" dirty="0" err="1"/>
              <a:t>modality</a:t>
            </a:r>
            <a:r>
              <a:rPr lang="it-IT" sz="2000" i="1" dirty="0"/>
              <a:t> </a:t>
            </a:r>
            <a:r>
              <a:rPr lang="it-IT" sz="2000" i="1" dirty="0" err="1"/>
              <a:t>has</a:t>
            </a:r>
            <a:r>
              <a:rPr lang="it-IT" sz="2000" i="1" dirty="0"/>
              <a:t> </a:t>
            </a:r>
            <a:r>
              <a:rPr lang="it-IT" sz="2000" i="1" dirty="0" err="1"/>
              <a:t>had</a:t>
            </a:r>
            <a:r>
              <a:rPr lang="it-IT" sz="2000" i="1" dirty="0"/>
              <a:t> a major </a:t>
            </a:r>
            <a:r>
              <a:rPr lang="it-IT" sz="2000" i="1" dirty="0" err="1"/>
              <a:t>effect</a:t>
            </a:r>
            <a:r>
              <a:rPr lang="it-IT" sz="2000" i="1" dirty="0"/>
              <a:t> on </a:t>
            </a:r>
            <a:r>
              <a:rPr lang="it-IT" sz="2000" i="1" dirty="0" err="1"/>
              <a:t>mortality</a:t>
            </a:r>
            <a:r>
              <a:rPr lang="it-IT" sz="2000" i="1" dirty="0"/>
              <a:t> </a:t>
            </a:r>
            <a:r>
              <a:rPr lang="it-IT" sz="2000" i="1" dirty="0" err="1"/>
              <a:t>reduction</a:t>
            </a:r>
            <a:r>
              <a:rPr lang="it-IT" sz="2000" i="1" dirty="0"/>
              <a:t> and </a:t>
            </a:r>
            <a:r>
              <a:rPr lang="it-IT" sz="2000" i="1" dirty="0" err="1"/>
              <a:t>population</a:t>
            </a:r>
            <a:r>
              <a:rPr lang="it-IT" sz="2000" i="1" dirty="0"/>
              <a:t> </a:t>
            </a:r>
            <a:r>
              <a:rPr lang="it-IT" sz="2000" i="1" dirty="0" err="1"/>
              <a:t>growth</a:t>
            </a:r>
            <a:r>
              <a:rPr lang="it-IT" sz="2000" i="1" dirty="0"/>
              <a:t> </a:t>
            </a:r>
            <a:r>
              <a:rPr lang="it-IT" sz="2000" dirty="0"/>
              <a:t>(</a:t>
            </a:r>
            <a:r>
              <a:rPr lang="it-IT" sz="2000" dirty="0" err="1"/>
              <a:t>Plotkin</a:t>
            </a:r>
            <a:r>
              <a:rPr lang="it-IT" sz="2000" dirty="0"/>
              <a:t> and Mortimer, 1988)</a:t>
            </a:r>
          </a:p>
        </p:txBody>
      </p:sp>
    </p:spTree>
    <p:extLst>
      <p:ext uri="{BB962C8B-B14F-4D97-AF65-F5344CB8AC3E}">
        <p14:creationId xmlns:p14="http://schemas.microsoft.com/office/powerpoint/2010/main" val="180520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VACCINALE/2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985422"/>
            <a:ext cx="10515600" cy="363414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15 febbraio 2021: apertura campagna vaccinale agli </a:t>
            </a:r>
            <a:r>
              <a:rPr lang="it-IT" b="1" dirty="0"/>
              <a:t>over 80 </a:t>
            </a:r>
            <a:r>
              <a:rPr lang="it-IT" dirty="0"/>
              <a:t>(incluse le </a:t>
            </a:r>
            <a:r>
              <a:rPr lang="it-IT" b="1" dirty="0"/>
              <a:t>vaccinazioni domiciliari </a:t>
            </a:r>
            <a:r>
              <a:rPr lang="it-IT" dirty="0"/>
              <a:t>per soggetti non trasportabili)</a:t>
            </a:r>
            <a:endParaRPr lang="it-IT" b="1" dirty="0"/>
          </a:p>
          <a:p>
            <a:r>
              <a:rPr lang="it-IT" dirty="0"/>
              <a:t>18 febbraio 2021: apertura campagna vaccinale con vaccino </a:t>
            </a:r>
            <a:r>
              <a:rPr lang="it-IT" dirty="0" err="1"/>
              <a:t>Vaxzevria</a:t>
            </a:r>
            <a:r>
              <a:rPr lang="it-IT" dirty="0"/>
              <a:t> (ex </a:t>
            </a:r>
            <a:r>
              <a:rPr lang="it-IT" dirty="0" err="1"/>
              <a:t>Astrazeneca</a:t>
            </a:r>
            <a:r>
              <a:rPr lang="it-IT" dirty="0"/>
              <a:t>) ai </a:t>
            </a:r>
            <a:r>
              <a:rPr lang="it-IT" b="1" dirty="0"/>
              <a:t>servizi essenziali</a:t>
            </a:r>
          </a:p>
          <a:p>
            <a:r>
              <a:rPr lang="it-IT" dirty="0"/>
              <a:t>marzo 2021: chiusura dei centri vaccinali ospedalieri e contestuale </a:t>
            </a:r>
            <a:r>
              <a:rPr lang="it-IT" b="1" dirty="0"/>
              <a:t>apertura dei centri vaccinali territoriali di massa</a:t>
            </a:r>
          </a:p>
          <a:p>
            <a:pPr lvl="1"/>
            <a:r>
              <a:rPr lang="it-IT" dirty="0"/>
              <a:t>Centrale idrodinamica </a:t>
            </a:r>
            <a:r>
              <a:rPr lang="it-IT" dirty="0" err="1"/>
              <a:t>Ts</a:t>
            </a:r>
            <a:endParaRPr lang="it-IT" dirty="0"/>
          </a:p>
          <a:p>
            <a:pPr lvl="1"/>
            <a:r>
              <a:rPr lang="it-IT" dirty="0"/>
              <a:t>Centro Anziani Monfalcone</a:t>
            </a:r>
          </a:p>
          <a:p>
            <a:pPr lvl="1"/>
            <a:r>
              <a:rPr lang="it-IT" dirty="0"/>
              <a:t>Ente fiera Gorizia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78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VACCINALE/3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93037"/>
          </a:xfrm>
        </p:spPr>
        <p:txBody>
          <a:bodyPr>
            <a:normAutofit/>
          </a:bodyPr>
          <a:lstStyle/>
          <a:p>
            <a:r>
              <a:rPr lang="it-IT" dirty="0"/>
              <a:t>fine marzo 2021: apertura della campagna vaccinale ai soggetti </a:t>
            </a:r>
            <a:r>
              <a:rPr lang="it-IT" b="1" dirty="0"/>
              <a:t>estremamente vulnerabili</a:t>
            </a:r>
            <a:r>
              <a:rPr lang="it-IT" dirty="0"/>
              <a:t>, ai loro </a:t>
            </a:r>
            <a:r>
              <a:rPr lang="it-IT" b="1" dirty="0"/>
              <a:t>conviventi</a:t>
            </a:r>
            <a:r>
              <a:rPr lang="it-IT" dirty="0"/>
              <a:t> e </a:t>
            </a:r>
            <a:r>
              <a:rPr lang="it-IT" b="1" dirty="0"/>
              <a:t>care </a:t>
            </a:r>
            <a:r>
              <a:rPr lang="it-IT" b="1" dirty="0" err="1"/>
              <a:t>giver</a:t>
            </a:r>
            <a:r>
              <a:rPr lang="it-IT" b="1" dirty="0"/>
              <a:t> </a:t>
            </a:r>
            <a:r>
              <a:rPr lang="it-IT" dirty="0"/>
              <a:t>e alla fascia di età </a:t>
            </a:r>
            <a:r>
              <a:rPr lang="it-IT" b="1" dirty="0"/>
              <a:t>70 – 79 anni</a:t>
            </a:r>
          </a:p>
          <a:p>
            <a:r>
              <a:rPr lang="it-IT" dirty="0"/>
              <a:t>aprile 2021: apertura della campagna vaccinale ai </a:t>
            </a:r>
            <a:r>
              <a:rPr lang="it-IT" b="1" dirty="0"/>
              <a:t>60 – 69 anni </a:t>
            </a:r>
            <a:r>
              <a:rPr lang="it-IT" dirty="0"/>
              <a:t>e ai </a:t>
            </a:r>
            <a:r>
              <a:rPr lang="it-IT" b="1" dirty="0"/>
              <a:t>soggetti under 60 con patologia cronica</a:t>
            </a:r>
          </a:p>
          <a:p>
            <a:r>
              <a:rPr lang="it-IT" dirty="0"/>
              <a:t>maggio 2021: apertura progressiva campagna vaccinale alla fascia di età </a:t>
            </a:r>
            <a:r>
              <a:rPr lang="it-IT" b="1" dirty="0"/>
              <a:t>50 – 59 anni </a:t>
            </a:r>
            <a:r>
              <a:rPr lang="it-IT" dirty="0"/>
              <a:t>e successivamente </a:t>
            </a:r>
            <a:r>
              <a:rPr lang="it-IT" b="1" dirty="0"/>
              <a:t>40 – 49 anni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VACCINALE/4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93941"/>
          </a:xfrm>
        </p:spPr>
        <p:txBody>
          <a:bodyPr>
            <a:normAutofit/>
          </a:bodyPr>
          <a:lstStyle/>
          <a:p>
            <a:r>
              <a:rPr lang="it-IT" dirty="0"/>
              <a:t>Maggio 2021: apertura di ulteriori centri vaccinali territoriali in ASUGI: </a:t>
            </a:r>
          </a:p>
          <a:p>
            <a:pPr lvl="1"/>
            <a:r>
              <a:rPr lang="it-IT" dirty="0"/>
              <a:t>Ronchi dei Legionari</a:t>
            </a:r>
          </a:p>
          <a:p>
            <a:pPr lvl="1"/>
            <a:r>
              <a:rPr lang="it-IT" dirty="0"/>
              <a:t>Cormons (presso il distretto sanitario)</a:t>
            </a:r>
          </a:p>
          <a:p>
            <a:pPr lvl="1"/>
            <a:r>
              <a:rPr lang="it-IT" dirty="0"/>
              <a:t>Molo IV - TS</a:t>
            </a:r>
          </a:p>
          <a:p>
            <a:pPr lvl="1"/>
            <a:r>
              <a:rPr lang="it-IT" dirty="0"/>
              <a:t>Muggia</a:t>
            </a:r>
          </a:p>
          <a:p>
            <a:pPr lvl="1"/>
            <a:r>
              <a:rPr lang="it-IT" dirty="0"/>
              <a:t>Aurisina</a:t>
            </a:r>
          </a:p>
          <a:p>
            <a:r>
              <a:rPr lang="it-IT" dirty="0"/>
              <a:t>Giugno 2021:</a:t>
            </a:r>
          </a:p>
          <a:p>
            <a:pPr lvl="1"/>
            <a:r>
              <a:rPr lang="it-IT" dirty="0"/>
              <a:t>Sedute vaccinali dedicate agli operatori del settore turistico a Grado</a:t>
            </a:r>
          </a:p>
        </p:txBody>
      </p:sp>
    </p:spTree>
    <p:extLst>
      <p:ext uri="{BB962C8B-B14F-4D97-AF65-F5344CB8AC3E}">
        <p14:creationId xmlns:p14="http://schemas.microsoft.com/office/powerpoint/2010/main" val="418489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VACCINALE/5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93037"/>
          </a:xfrm>
        </p:spPr>
        <p:txBody>
          <a:bodyPr>
            <a:normAutofit/>
          </a:bodyPr>
          <a:lstStyle/>
          <a:p>
            <a:r>
              <a:rPr lang="it-IT" sz="2400" dirty="0"/>
              <a:t>Giugno 2021:</a:t>
            </a:r>
          </a:p>
          <a:p>
            <a:pPr lvl="1"/>
            <a:r>
              <a:rPr lang="it-IT" sz="2000" dirty="0"/>
              <a:t>03.06.2021: estensione campagna vaccinale fascia di età </a:t>
            </a:r>
            <a:r>
              <a:rPr lang="it-IT" sz="2000" b="1" dirty="0"/>
              <a:t>16 – 39 anni</a:t>
            </a:r>
          </a:p>
          <a:p>
            <a:pPr lvl="1"/>
            <a:r>
              <a:rPr lang="it-IT" sz="2000" dirty="0"/>
              <a:t>apertura campagna vaccinale alle attività produttive (accordo con Confindustria e altre associazioni di categoria)</a:t>
            </a:r>
          </a:p>
          <a:p>
            <a:pPr lvl="1"/>
            <a:r>
              <a:rPr lang="it-IT" sz="2000" dirty="0"/>
              <a:t>16.06.2021: estensione campagna vaccinale fascia di età </a:t>
            </a:r>
            <a:r>
              <a:rPr lang="it-IT" sz="2000" b="1" dirty="0"/>
              <a:t>12 - 15 anni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sz="2400" dirty="0"/>
              <a:t>Settembre 2021: </a:t>
            </a:r>
            <a:r>
              <a:rPr lang="it-IT" sz="2000" dirty="0"/>
              <a:t>inizio della campagna vaccinale di </a:t>
            </a:r>
            <a:r>
              <a:rPr lang="it-IT" sz="2000" b="1" dirty="0"/>
              <a:t>terze dosi </a:t>
            </a:r>
            <a:r>
              <a:rPr lang="it-IT" sz="2000" dirty="0"/>
              <a:t>per categorie selezionate</a:t>
            </a:r>
          </a:p>
          <a:p>
            <a:pPr lvl="1"/>
            <a:r>
              <a:rPr lang="it-IT" sz="2000" dirty="0"/>
              <a:t>14.09.2021: apertura della campagna vaccinale di </a:t>
            </a:r>
            <a:r>
              <a:rPr lang="it-IT" sz="2000" b="1" dirty="0"/>
              <a:t>dosi addizionali</a:t>
            </a:r>
            <a:r>
              <a:rPr lang="it-IT" sz="2000" dirty="0"/>
              <a:t> (a completamento del ciclo vaccinale primario, ad almeno 28 giorni dall’ultima dose) </a:t>
            </a:r>
            <a:r>
              <a:rPr lang="it-IT" sz="2000" b="1" dirty="0"/>
              <a:t>in soggetti immunodepressi</a:t>
            </a:r>
          </a:p>
        </p:txBody>
      </p:sp>
    </p:spTree>
    <p:extLst>
      <p:ext uri="{BB962C8B-B14F-4D97-AF65-F5344CB8AC3E}">
        <p14:creationId xmlns:p14="http://schemas.microsoft.com/office/powerpoint/2010/main" val="131563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VACCINALE/6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34876"/>
          </a:xfrm>
        </p:spPr>
        <p:txBody>
          <a:bodyPr>
            <a:normAutofit/>
          </a:bodyPr>
          <a:lstStyle/>
          <a:p>
            <a:r>
              <a:rPr lang="it-IT" dirty="0"/>
              <a:t>Ottobre 2021:</a:t>
            </a:r>
          </a:p>
          <a:p>
            <a:pPr lvl="1"/>
            <a:r>
              <a:rPr lang="it-IT" sz="2200" dirty="0"/>
              <a:t>04.10.2021: inizio campagna vaccinale di </a:t>
            </a:r>
            <a:r>
              <a:rPr lang="it-IT" sz="2200" b="1" dirty="0"/>
              <a:t>dosi di richiamo/booster</a:t>
            </a:r>
            <a:r>
              <a:rPr lang="it-IT" sz="2200" dirty="0"/>
              <a:t> per categorie selezionate – rischio individuale elevato e lavoratori a contatto con tali categorie:</a:t>
            </a:r>
          </a:p>
          <a:p>
            <a:pPr lvl="3"/>
            <a:r>
              <a:rPr lang="it-IT" sz="2000" dirty="0"/>
              <a:t>Over80</a:t>
            </a:r>
          </a:p>
          <a:p>
            <a:pPr lvl="3"/>
            <a:r>
              <a:rPr lang="it-IT" sz="2000" dirty="0"/>
              <a:t>Ospiti di strutture residenziali per anziani</a:t>
            </a:r>
          </a:p>
          <a:p>
            <a:pPr lvl="3"/>
            <a:r>
              <a:rPr lang="it-IT" sz="2000" dirty="0"/>
              <a:t>Personale delle strutture residenziali per anziani</a:t>
            </a:r>
          </a:p>
          <a:p>
            <a:pPr lvl="1"/>
            <a:r>
              <a:rPr lang="it-IT" sz="2200" dirty="0"/>
              <a:t>14.10.2021: estensione della campagna vaccinale di dosi di richiamo/booster a tutto il </a:t>
            </a:r>
            <a:r>
              <a:rPr lang="it-IT" sz="2200" b="1" dirty="0"/>
              <a:t>personale sanitario e non </a:t>
            </a:r>
            <a:r>
              <a:rPr lang="it-IT" sz="2200" dirty="0"/>
              <a:t>(con categorie prioritarie per rischio elevato di forme gravi e letali o per rischio di esposizione elevato a SARS CoV-2/COVID-19)</a:t>
            </a:r>
          </a:p>
          <a:p>
            <a:pPr lvl="1"/>
            <a:r>
              <a:rPr lang="it-IT" sz="2200" dirty="0"/>
              <a:t>21.10.2021: ulteriore estensione della campagna vaccinale di dosi di richiamo/</a:t>
            </a:r>
            <a:r>
              <a:rPr lang="it-IT" sz="2200" dirty="0" err="1"/>
              <a:t>boostera</a:t>
            </a:r>
            <a:r>
              <a:rPr lang="it-IT" sz="2200" dirty="0"/>
              <a:t> gli </a:t>
            </a:r>
            <a:r>
              <a:rPr lang="it-IT" sz="2200" b="1" dirty="0"/>
              <a:t>over 60</a:t>
            </a:r>
          </a:p>
        </p:txBody>
      </p:sp>
    </p:spTree>
    <p:extLst>
      <p:ext uri="{BB962C8B-B14F-4D97-AF65-F5344CB8AC3E}">
        <p14:creationId xmlns:p14="http://schemas.microsoft.com/office/powerpoint/2010/main" val="403002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EVOLUZIONE DELLA CAMPAGNA VACCINALE/7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033" y="6201295"/>
            <a:ext cx="917171" cy="515909"/>
          </a:xfrm>
          <a:prstGeom prst="rect">
            <a:avLst/>
          </a:prstGeom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9303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Novembre 2021:</a:t>
            </a:r>
          </a:p>
          <a:p>
            <a:pPr lvl="1"/>
            <a:r>
              <a:rPr lang="it-IT" sz="2000" dirty="0"/>
              <a:t>10.11.2021: accesso alla dose di richiamo/booster a tutti i vaccinati con </a:t>
            </a:r>
            <a:r>
              <a:rPr lang="it-IT" sz="2000" b="1" dirty="0"/>
              <a:t>vaccino Janssen </a:t>
            </a:r>
            <a:r>
              <a:rPr lang="it-IT" sz="2000" dirty="0"/>
              <a:t>di età superiore a 18 anni</a:t>
            </a:r>
          </a:p>
          <a:p>
            <a:pPr lvl="1"/>
            <a:r>
              <a:rPr lang="it-IT" sz="2000" dirty="0"/>
              <a:t>12.11.2021: vaccinazione in soggetti già vaccinati con vaccino non autorizzato EMA/AIFA</a:t>
            </a:r>
          </a:p>
          <a:p>
            <a:pPr lvl="1"/>
            <a:r>
              <a:rPr lang="it-IT" sz="2000" dirty="0"/>
              <a:t>22.11.2021: estensione dose di richiamo/booster agli </a:t>
            </a:r>
            <a:r>
              <a:rPr lang="it-IT" sz="2000" b="1" dirty="0"/>
              <a:t>over 40</a:t>
            </a:r>
          </a:p>
          <a:p>
            <a:pPr lvl="1"/>
            <a:r>
              <a:rPr lang="it-IT" sz="2000" dirty="0"/>
              <a:t>24.11.2021: </a:t>
            </a:r>
            <a:r>
              <a:rPr lang="it-IT" sz="2000" b="1" dirty="0"/>
              <a:t>riduzione intervallo tempo </a:t>
            </a:r>
            <a:r>
              <a:rPr lang="it-IT" sz="2000" dirty="0"/>
              <a:t>tra ciclo vaccinale primario e dose di richiamo da 180 </a:t>
            </a:r>
            <a:r>
              <a:rPr lang="it-IT" sz="2000" b="1" dirty="0"/>
              <a:t>a 150 giorni</a:t>
            </a:r>
          </a:p>
          <a:p>
            <a:r>
              <a:rPr lang="it-IT" sz="2600" dirty="0"/>
              <a:t>Dicembre 2021:</a:t>
            </a:r>
          </a:p>
          <a:p>
            <a:pPr lvl="1"/>
            <a:r>
              <a:rPr lang="it-IT" sz="2000" dirty="0"/>
              <a:t>01.12.2021: estensione campagna vaccinale dosi di richiamo/booster agli </a:t>
            </a:r>
            <a:r>
              <a:rPr lang="it-IT" sz="2000" b="1" dirty="0"/>
              <a:t>over 18</a:t>
            </a:r>
          </a:p>
          <a:p>
            <a:pPr lvl="1"/>
            <a:r>
              <a:rPr lang="it-IT" sz="2000" dirty="0"/>
              <a:t>04.12:2021: creazione di </a:t>
            </a:r>
            <a:r>
              <a:rPr lang="it-IT" sz="2000" b="1" dirty="0"/>
              <a:t>agende di dosi di richiamo prioritarie </a:t>
            </a:r>
            <a:r>
              <a:rPr lang="it-IT" sz="2000" dirty="0"/>
              <a:t>per lavoratori (mondo sanitario, scolastico, forze dell’ordine e di polizia, esercito) sottoposti a obbligo vaccinale e per soggetti ad alto rischio (estremamente vulnerabili, over 80 e conviventi e caregiver di soggetti estremamente vulnerabili)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2492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2467</Words>
  <Application>Microsoft Office PowerPoint</Application>
  <PresentationFormat>Widescreen</PresentationFormat>
  <Paragraphs>545</Paragraphs>
  <Slides>30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Tema di Office</vt:lpstr>
      <vt:lpstr>Acrobat Document</vt:lpstr>
      <vt:lpstr>La campagna vaccinale anti SARS CoV-2/COVID-19</vt:lpstr>
      <vt:lpstr>INDICE</vt:lpstr>
      <vt:lpstr>EVOLUZIONE DELLA CAMPAGNA VACCINALE/1</vt:lpstr>
      <vt:lpstr>EVOLUZIONE DELLA CAMPAGNA VACCINALE/2</vt:lpstr>
      <vt:lpstr>EVOLUZIONE DELLA CAMPAGNA VACCINALE/3</vt:lpstr>
      <vt:lpstr>EVOLUZIONE DELLA CAMPAGNA VACCINALE/4</vt:lpstr>
      <vt:lpstr>EVOLUZIONE DELLA CAMPAGNA VACCINALE/5</vt:lpstr>
      <vt:lpstr>EVOLUZIONE DELLA CAMPAGNA VACCINALE/6</vt:lpstr>
      <vt:lpstr>EVOLUZIONE DELLA CAMPAGNA VACCINALE/7</vt:lpstr>
      <vt:lpstr>EVOLUZIONE DELLA CAMPAGNA VACCINALE/8</vt:lpstr>
      <vt:lpstr>ORGANIZZAZIONE AZIENDALE: sedi vaccinali</vt:lpstr>
      <vt:lpstr>ORGANIZZAZIONE AZIENDALE: coinvolgimento MMG</vt:lpstr>
      <vt:lpstr>ORGANIZZAZIONE AZIENDALE: i centri vaccinali</vt:lpstr>
      <vt:lpstr>VACCINI ANTI SARS CoV-2/COVID-19 AUTORIZZATI IN EUROPA E IN ITALIA/1</vt:lpstr>
      <vt:lpstr>VACCINI ANTI SARS CoV-2/COVID-19 AUTORIZZATI IN EUROPA E IN ITALIA/2</vt:lpstr>
      <vt:lpstr>VACCINI ANTI SARS CoV-2/COVID-19 AUTORIZZATI IN EUROPA E IN ITALIA/3</vt:lpstr>
      <vt:lpstr>VACCINI ANTI SARS CoV-2/COVID-19 AUTORIZZATI IN EUROPA E IN ITALIA/4</vt:lpstr>
      <vt:lpstr>VOLUMI DI ATTIVITA’/1</vt:lpstr>
      <vt:lpstr>CENTRI VACCINI ATTIVI NEL PERIODO PRIMAVERILE DI MASSIMA ATTIVITA’</vt:lpstr>
      <vt:lpstr>VOLUMI DI ATTIVITA’/2</vt:lpstr>
      <vt:lpstr>VOLUMI DI ATTIVITA’/3</vt:lpstr>
      <vt:lpstr>CENTRI VACCINI ATTUALMENTE ATTIVI E IN FASE DI ATTIVAZIONE</vt:lpstr>
      <vt:lpstr>Attività vaccinale erogata da ASUGI</vt:lpstr>
      <vt:lpstr>Copertura vaccinale popolazione residente ASUGI</vt:lpstr>
      <vt:lpstr>Copertura vaccinale popolazione residente ASUGI per distretto di residenza</vt:lpstr>
      <vt:lpstr>Copertura vaccinale popolazione residente ASUGI per Comune di residenza – area isontina</vt:lpstr>
      <vt:lpstr>Copertura vaccinale popolazione residente ASUGI per Comune di residenza – area giuliana</vt:lpstr>
      <vt:lpstr>Copertura vaccinale popolazione residente ASUGI per fascia di età</vt:lpstr>
      <vt:lpstr>Focus sulla popolazione pediatrica 5 – 11 anni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Andreea Florica Baicu</dc:creator>
  <cp:lastModifiedBy>Samantha Boccaccio</cp:lastModifiedBy>
  <cp:revision>74</cp:revision>
  <dcterms:created xsi:type="dcterms:W3CDTF">2022-01-05T08:42:05Z</dcterms:created>
  <dcterms:modified xsi:type="dcterms:W3CDTF">2022-01-07T08:23:32Z</dcterms:modified>
</cp:coreProperties>
</file>