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2" r:id="rId3"/>
    <p:sldId id="266" r:id="rId4"/>
    <p:sldId id="281" r:id="rId5"/>
    <p:sldId id="280" r:id="rId6"/>
    <p:sldId id="267" r:id="rId7"/>
    <p:sldId id="270" r:id="rId8"/>
    <p:sldId id="271" r:id="rId9"/>
    <p:sldId id="268" r:id="rId10"/>
    <p:sldId id="272" r:id="rId11"/>
    <p:sldId id="273" r:id="rId12"/>
    <p:sldId id="274" r:id="rId13"/>
    <p:sldId id="275" r:id="rId14"/>
    <p:sldId id="276" r:id="rId15"/>
    <p:sldId id="286" r:id="rId16"/>
    <p:sldId id="287" r:id="rId17"/>
    <p:sldId id="285" r:id="rId18"/>
    <p:sldId id="259" r:id="rId19"/>
    <p:sldId id="284" r:id="rId20"/>
    <p:sldId id="262" r:id="rId21"/>
    <p:sldId id="263" r:id="rId22"/>
    <p:sldId id="264" r:id="rId23"/>
    <p:sldId id="265" r:id="rId24"/>
    <p:sldId id="28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4F57-3FB6-46B9-B029-DD3129D0A52F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F423-7738-46C2-8AFD-298105AD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85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valore dell’</a:t>
            </a:r>
            <a:r>
              <a:rPr lang="it-IT" dirty="0" err="1" smtClean="0"/>
              <a:t>Rt</a:t>
            </a:r>
            <a:r>
              <a:rPr lang="it-IT" dirty="0" smtClean="0"/>
              <a:t> di Gorizia, Trieste e dell’intera regione (</a:t>
            </a:r>
            <a:r>
              <a:rPr lang="it-IT" dirty="0" err="1" smtClean="0"/>
              <a:t>Rt</a:t>
            </a:r>
            <a:r>
              <a:rPr lang="it-IT" dirty="0" smtClean="0"/>
              <a:t> 1.98) evidenza una sensibile crescita.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82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Nella settimana 27 dicembre – 02 gennaio, entrambe le province di Gorizia e  di Trieste si sono collocate stabilmente in fase 1, con rapido e sensibile aumento dell’incidenza e dell’ </a:t>
            </a:r>
            <a:r>
              <a:rPr lang="it-IT" dirty="0" err="1" smtClean="0"/>
              <a:t>Rt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9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Complessivamente in regione gli ospedalizzati sono meno della metà dello scorso anno (in data 04.01.2021):</a:t>
            </a:r>
            <a:r>
              <a:rPr lang="it-IT" baseline="0" dirty="0" smtClean="0"/>
              <a:t> 334 vs 726</a:t>
            </a:r>
            <a:r>
              <a:rPr lang="it-IT" dirty="0" smtClean="0"/>
              <a:t> 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33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regione gli ospedalizzati in TI sono meno della metà dello scorso anno (in data 04.01.2021):</a:t>
            </a:r>
            <a:r>
              <a:rPr lang="it-IT" baseline="0" dirty="0" smtClean="0"/>
              <a:t> 28 vs 63</a:t>
            </a:r>
            <a:r>
              <a:rPr lang="it-IT" dirty="0" smtClean="0"/>
              <a:t> 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1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84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un confronto con lo stesso giorno dello scorso anno (04.01.2021) gli attualmente positivi in tutto il FVG sono circa 8000 in più 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08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valore dell’</a:t>
            </a:r>
            <a:r>
              <a:rPr lang="it-IT" dirty="0" err="1" smtClean="0"/>
              <a:t>Rt</a:t>
            </a:r>
            <a:r>
              <a:rPr lang="it-IT" dirty="0" smtClean="0"/>
              <a:t> di Gorizia (1.62), Trieste (1.87) e dell’intera regione evidenza una sensibile crescita.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5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nuovi positivi a Gorizia sono raddoppiati (168 vs 88), a Trieste sono quadruplicati</a:t>
            </a:r>
            <a:r>
              <a:rPr lang="it-IT" baseline="0" dirty="0" smtClean="0"/>
              <a:t> (457 vs 108)</a:t>
            </a:r>
            <a:r>
              <a:rPr lang="it-IT" dirty="0" smtClean="0"/>
              <a:t> rispetto allo stesso giorno dello scorso anno.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84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L’intera regione FVG rimane in fase 1 con </a:t>
            </a:r>
            <a:r>
              <a:rPr lang="it-IT" dirty="0" err="1" smtClean="0"/>
              <a:t>Rt</a:t>
            </a:r>
            <a:r>
              <a:rPr lang="it-IT" dirty="0" smtClean="0"/>
              <a:t> stabilmente superiore a 1 e incidenza </a:t>
            </a:r>
            <a:r>
              <a:rPr lang="it-IT" smtClean="0"/>
              <a:t>in rapida crescita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29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Nella settimana 27 dicembre – 02 gennaio, entrambe le province di Gorizia e  di Trieste si sono collocate stabilmente in fase 1, con rapido e sensibile aumento dell’incidenza e dell’ </a:t>
            </a:r>
            <a:r>
              <a:rPr lang="it-IT" dirty="0" err="1" smtClean="0"/>
              <a:t>Rt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186-AA9D-4540-8E5D-8A203AD78A1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16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3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37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8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8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2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53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9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0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3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8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8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40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5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797D-5BF3-4234-BB05-59ED0BC552C5}" type="datetimeFigureOut">
              <a:rPr lang="it-IT" smtClean="0"/>
              <a:t>07/01/2022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D96F-3F55-4D17-AEC3-8CD271C36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797D-5BF3-4234-BB05-59ED0BC552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D96F-3F55-4D17-AEC3-8CD271C360D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69066"/>
          </a:xfrm>
        </p:spPr>
        <p:txBody>
          <a:bodyPr>
            <a:normAutofit/>
          </a:bodyPr>
          <a:lstStyle/>
          <a:p>
            <a:r>
              <a:rPr lang="it-IT" sz="4800" b="1" smtClean="0"/>
              <a:t>Pandemia Covid-19</a:t>
            </a:r>
            <a:br>
              <a:rPr lang="it-IT" sz="4800" b="1" smtClean="0"/>
            </a:br>
            <a:r>
              <a:rPr lang="it-IT" sz="4800" b="1" smtClean="0"/>
              <a:t> </a:t>
            </a:r>
            <a:r>
              <a:rPr lang="it-IT" sz="4800" b="1" dirty="0" smtClean="0"/>
              <a:t/>
            </a:r>
            <a:br>
              <a:rPr lang="it-IT" sz="4800" b="1" dirty="0" smtClean="0"/>
            </a:br>
            <a:r>
              <a:rPr lang="it-IT" sz="4800" b="1" dirty="0" smtClean="0"/>
              <a:t>Dati epidemiologici</a:t>
            </a: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400" b="1" dirty="0" smtClean="0"/>
              <a:t>Attività del Dipartimento di Prevenzione</a:t>
            </a:r>
            <a:endParaRPr lang="it-IT" sz="4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7" y="5349875"/>
            <a:ext cx="2339364" cy="13158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5AB4DE-601D-4225-A798-22F3AC1C7C9A}"/>
              </a:ext>
            </a:extLst>
          </p:cNvPr>
          <p:cNvSpPr txBox="1"/>
          <p:nvPr/>
        </p:nvSpPr>
        <p:spPr>
          <a:xfrm>
            <a:off x="4254509" y="4401493"/>
            <a:ext cx="317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</a:rPr>
              <a:t>Dott.ssa </a:t>
            </a:r>
            <a:r>
              <a:rPr lang="it-IT" sz="1200" i="1" dirty="0" smtClean="0">
                <a:solidFill>
                  <a:prstClr val="black"/>
                </a:solidFill>
              </a:rPr>
              <a:t>Ariella Breda</a:t>
            </a:r>
            <a:endParaRPr lang="it-IT" sz="1200" i="1" dirty="0">
              <a:solidFill>
                <a:prstClr val="black"/>
              </a:solidFill>
            </a:endParaRPr>
          </a:p>
          <a:p>
            <a:r>
              <a:rPr lang="it-IT" sz="1200" i="1" dirty="0">
                <a:solidFill>
                  <a:prstClr val="black"/>
                </a:solidFill>
              </a:rPr>
              <a:t>Dott. Andrea Longanesi – Direttore Sanitario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B13AAF-47F2-4A45-839F-DEE9301C2DB4}"/>
              </a:ext>
            </a:extLst>
          </p:cNvPr>
          <p:cNvSpPr txBox="1"/>
          <p:nvPr/>
        </p:nvSpPr>
        <p:spPr>
          <a:xfrm>
            <a:off x="9783192" y="6116715"/>
            <a:ext cx="197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Trieste, 7 gennaio 2021</a:t>
            </a:r>
          </a:p>
        </p:txBody>
      </p:sp>
    </p:spTree>
    <p:extLst>
      <p:ext uri="{BB962C8B-B14F-4D97-AF65-F5344CB8AC3E}">
        <p14:creationId xmlns:p14="http://schemas.microsoft.com/office/powerpoint/2010/main" val="1017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 descr="C:\Users\mariateresa.padovan\Downloads\friuli_venezia_giulia_province_totale_casi_giornalie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</a:t>
            </a:r>
            <a:r>
              <a:rPr lang="it-IT" dirty="0" err="1" smtClean="0"/>
              <a:t>Rt</a:t>
            </a:r>
            <a:r>
              <a:rPr lang="it-IT" dirty="0" smtClean="0"/>
              <a:t>/Contagiosi FVG</a:t>
            </a:r>
            <a:endParaRPr lang="it-IT" dirty="0"/>
          </a:p>
        </p:txBody>
      </p:sp>
      <p:pic>
        <p:nvPicPr>
          <p:cNvPr id="5" name="Picture 12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05783"/>
            <a:ext cx="109728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</a:t>
            </a:r>
            <a:r>
              <a:rPr lang="it-IT" dirty="0" err="1" smtClean="0"/>
              <a:t>Rt</a:t>
            </a:r>
            <a:r>
              <a:rPr lang="it-IT" dirty="0" smtClean="0"/>
              <a:t>/Contagiosi Gorizia</a:t>
            </a:r>
            <a:endParaRPr lang="it-IT" dirty="0"/>
          </a:p>
        </p:txBody>
      </p:sp>
      <p:pic>
        <p:nvPicPr>
          <p:cNvPr id="5" name="Picture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05783"/>
            <a:ext cx="109728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</a:t>
            </a:r>
            <a:r>
              <a:rPr lang="it-IT" dirty="0" err="1" smtClean="0"/>
              <a:t>Rt</a:t>
            </a:r>
            <a:r>
              <a:rPr lang="it-IT" dirty="0" smtClean="0"/>
              <a:t>/Contagiosi Trieste</a:t>
            </a:r>
            <a:endParaRPr lang="it-IT" dirty="0"/>
          </a:p>
        </p:txBody>
      </p:sp>
      <p:pic>
        <p:nvPicPr>
          <p:cNvPr id="5" name="Picture 8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05783"/>
            <a:ext cx="109728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it-IT" sz="2900" dirty="0">
                <a:solidFill>
                  <a:prstClr val="black"/>
                </a:solidFill>
              </a:rPr>
              <a:t>Report settimanale 27 dicembre – 02 gennaio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673600"/>
          </a:xfrm>
        </p:spPr>
        <p:txBody>
          <a:bodyPr>
            <a:normAutofit fontScale="92500"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Entrambe le province di Gorizia e  di Trieste rimangono in fase di rapido e sensibile aumento dell’incidenza e dell’ </a:t>
            </a:r>
            <a:r>
              <a:rPr lang="it-IT" dirty="0" err="1">
                <a:solidFill>
                  <a:prstClr val="black"/>
                </a:solidFill>
              </a:rPr>
              <a:t>Rt</a:t>
            </a:r>
            <a:r>
              <a:rPr lang="it-IT" dirty="0">
                <a:solidFill>
                  <a:prstClr val="black"/>
                </a:solidFill>
              </a:rPr>
              <a:t> come l’intera Regione.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Il numero dei positivi da focolai nelle scuole giuliane e </a:t>
            </a:r>
            <a:r>
              <a:rPr lang="it-IT" dirty="0" err="1">
                <a:solidFill>
                  <a:prstClr val="black"/>
                </a:solidFill>
              </a:rPr>
              <a:t>isontine</a:t>
            </a:r>
            <a:r>
              <a:rPr lang="it-IT" dirty="0">
                <a:solidFill>
                  <a:prstClr val="black"/>
                </a:solidFill>
              </a:rPr>
              <a:t> è in ulteriore flessione, il numero dei positivi delle residenze per anziani è sostanzialmente stabile.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Si registrano 9 focolai ospedalieri nell’area giuliana per un totale di 37 casi.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Sono numerosissimi i focolai familiari.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E’ triplicato il numero dei casi che non sono apparentemente riconducibili a focolai noti (3321), a sottolineare una scarsa efficacia del sistema di tracciamento.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it-IT" sz="2900" dirty="0">
                <a:solidFill>
                  <a:prstClr val="black"/>
                </a:solidFill>
              </a:rPr>
              <a:t>Report settimanale 27 dicembre – 02 gennaio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673600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2600" dirty="0">
                <a:solidFill>
                  <a:prstClr val="black"/>
                </a:solidFill>
              </a:rPr>
              <a:t>Il numero dei ricoveri in FVG risulta leggermente aumentato rispetto a una settimana fa in area medica, stabile in TI.</a:t>
            </a:r>
          </a:p>
          <a:p>
            <a:pPr lvl="0"/>
            <a:r>
              <a:rPr lang="it-IT" sz="2600" dirty="0">
                <a:solidFill>
                  <a:prstClr val="black"/>
                </a:solidFill>
              </a:rPr>
              <a:t>Cala leggermente il numero dei deceduti positivi al </a:t>
            </a:r>
            <a:r>
              <a:rPr lang="it-IT" sz="2600" dirty="0" err="1">
                <a:solidFill>
                  <a:prstClr val="black"/>
                </a:solidFill>
              </a:rPr>
              <a:t>Covid</a:t>
            </a:r>
            <a:r>
              <a:rPr lang="it-IT" sz="2600" dirty="0">
                <a:solidFill>
                  <a:prstClr val="black"/>
                </a:solidFill>
              </a:rPr>
              <a:t>, si tratta perlopiù di soggetti non vaccinati o vaccinati molto anziani (&gt;80). Pur essendo molto elevate le coperture nella popolazione anziana, su 16 decessi in soggetti positivi al </a:t>
            </a:r>
            <a:r>
              <a:rPr lang="it-IT" sz="2600" dirty="0" err="1">
                <a:solidFill>
                  <a:prstClr val="black"/>
                </a:solidFill>
              </a:rPr>
              <a:t>Covid</a:t>
            </a:r>
            <a:r>
              <a:rPr lang="it-IT" sz="2600" dirty="0">
                <a:solidFill>
                  <a:prstClr val="black"/>
                </a:solidFill>
              </a:rPr>
              <a:t>, ben 9 sono riconducibili a soggetti non vaccinati. </a:t>
            </a:r>
          </a:p>
          <a:p>
            <a:pPr lvl="0"/>
            <a:r>
              <a:rPr lang="it-IT" sz="2600" dirty="0">
                <a:solidFill>
                  <a:prstClr val="black"/>
                </a:solidFill>
              </a:rPr>
              <a:t>In un confronto con lo stesso giorno dello scorso anno (02.01.2021) gli attualmente positivi in tutto il FVG sono circa 3000 in più .</a:t>
            </a:r>
          </a:p>
          <a:p>
            <a:pPr lvl="0"/>
            <a:r>
              <a:rPr lang="it-IT" sz="2600" dirty="0">
                <a:solidFill>
                  <a:prstClr val="black"/>
                </a:solidFill>
              </a:rPr>
              <a:t>Complessivamente in regione gli ospedalizzati sono meno della metà dello scorso anno (in data 02.01.2021), come anche i ricoverati in TI .</a:t>
            </a:r>
          </a:p>
          <a:p>
            <a:pPr lvl="0"/>
            <a:r>
              <a:rPr lang="it-IT" sz="2600" dirty="0">
                <a:solidFill>
                  <a:prstClr val="black"/>
                </a:solidFill>
              </a:rPr>
              <a:t>I nuovi positivi a Gorizia sono quasi raddoppiati, a Trieste sono triplicati  rispetto allo stesso giorno dello scorso anno.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904972" y="6357958"/>
            <a:ext cx="322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dirty="0" smtClean="0">
                <a:solidFill>
                  <a:prstClr val="white"/>
                </a:solidFill>
              </a:rPr>
              <a:t>azienda per l’assistenza sanitaria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82044"/>
            <a:ext cx="9144000" cy="858033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Attività del Dipartimento di Prevenzione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290181"/>
            <a:ext cx="9144000" cy="3967619"/>
          </a:xfrm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it-IT" dirty="0" smtClean="0"/>
              <a:t>Individuazione precoce dei casi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Isolamento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Tracciamento dei contatti 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Sorveglianza sanitaria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Attività relative alle residenze per anziani e disabili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Gestione dei rientri dall’estero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Gestione della popolazione migrante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Gestione casi e focolai nelle scuole e nei servizi educativi per l’infanzia</a:t>
            </a:r>
          </a:p>
          <a:p>
            <a:pPr marL="342900" indent="-342900" algn="l">
              <a:buFontTx/>
              <a:buChar char="-"/>
            </a:pPr>
            <a:r>
              <a:rPr lang="it-IT" dirty="0" smtClean="0"/>
              <a:t>Flussi informativi</a:t>
            </a:r>
          </a:p>
        </p:txBody>
      </p:sp>
    </p:spTree>
    <p:extLst>
      <p:ext uri="{BB962C8B-B14F-4D97-AF65-F5344CB8AC3E}">
        <p14:creationId xmlns:p14="http://schemas.microsoft.com/office/powerpoint/2010/main" val="8366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Criticità </a:t>
            </a:r>
            <a:r>
              <a:rPr lang="it-IT" b="1" dirty="0">
                <a:solidFill>
                  <a:srgbClr val="C00000"/>
                </a:solidFill>
              </a:rPr>
              <a:t>legate all’aumento della casistica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smtClean="0"/>
              <a:t>Ritardo </a:t>
            </a:r>
            <a:r>
              <a:rPr lang="it-IT" dirty="0"/>
              <a:t>presa in carico dei soggetti positivi e dei </a:t>
            </a:r>
            <a:r>
              <a:rPr lang="it-IT" dirty="0" smtClean="0"/>
              <a:t>contatti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Ritardo </a:t>
            </a:r>
            <a:r>
              <a:rPr lang="it-IT" dirty="0"/>
              <a:t>nel prelievo e refertazione dei </a:t>
            </a:r>
            <a:r>
              <a:rPr lang="it-IT" dirty="0" smtClean="0"/>
              <a:t>tamponi</a:t>
            </a:r>
          </a:p>
          <a:p>
            <a:endParaRPr lang="it-IT" dirty="0"/>
          </a:p>
          <a:p>
            <a:r>
              <a:rPr lang="it-IT" dirty="0"/>
              <a:t>R</a:t>
            </a:r>
            <a:r>
              <a:rPr lang="it-IT" dirty="0" smtClean="0"/>
              <a:t>itardo </a:t>
            </a:r>
            <a:r>
              <a:rPr lang="it-IT" dirty="0"/>
              <a:t>nel rilascio dei provvedimenti di isolamento/quarantena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Criticità </a:t>
            </a:r>
            <a:r>
              <a:rPr lang="it-IT" b="1" dirty="0">
                <a:solidFill>
                  <a:srgbClr val="C00000"/>
                </a:solidFill>
              </a:rPr>
              <a:t>legate all’aumento della casistica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smtClean="0"/>
              <a:t>Ritardo </a:t>
            </a:r>
            <a:r>
              <a:rPr lang="it-IT" dirty="0"/>
              <a:t>presa in carico dei soggetti positivi e dei </a:t>
            </a:r>
            <a:r>
              <a:rPr lang="it-IT" dirty="0" smtClean="0"/>
              <a:t>contatti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Ritardo </a:t>
            </a:r>
            <a:r>
              <a:rPr lang="it-IT" dirty="0"/>
              <a:t>nel prelievo e refertazione dei </a:t>
            </a:r>
            <a:r>
              <a:rPr lang="it-IT" dirty="0" smtClean="0"/>
              <a:t>tamponi</a:t>
            </a:r>
          </a:p>
          <a:p>
            <a:endParaRPr lang="it-IT" dirty="0"/>
          </a:p>
          <a:p>
            <a:r>
              <a:rPr lang="it-IT" dirty="0"/>
              <a:t>R</a:t>
            </a:r>
            <a:r>
              <a:rPr lang="it-IT" dirty="0" smtClean="0"/>
              <a:t>itardo </a:t>
            </a:r>
            <a:r>
              <a:rPr lang="it-IT" dirty="0"/>
              <a:t>nel rilascio dei provvedimenti di isolamento/quarantena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	</a:t>
            </a:r>
            <a:r>
              <a:rPr lang="it-IT" b="1" dirty="0" smtClean="0">
                <a:solidFill>
                  <a:srgbClr val="00B050"/>
                </a:solidFill>
              </a:rPr>
              <a:t>Soluzioni </a:t>
            </a:r>
            <a:r>
              <a:rPr lang="it-IT" b="1" dirty="0">
                <a:solidFill>
                  <a:srgbClr val="00B050"/>
                </a:solidFill>
              </a:rPr>
              <a:t>messe in </a:t>
            </a:r>
            <a:r>
              <a:rPr lang="it-IT" b="1" dirty="0" smtClean="0">
                <a:solidFill>
                  <a:srgbClr val="00B050"/>
                </a:solidFill>
              </a:rPr>
              <a:t>campo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 smtClean="0"/>
              <a:t>Accordo </a:t>
            </a:r>
            <a:r>
              <a:rPr lang="it-IT" dirty="0"/>
              <a:t>con una società che si occupa di call center in ambito sanitario per il recupero e la gestione dei casi positivi non ancora presi in carico; formazione del personale, predisposizione di protocolli, supervisione continua da parte di operatori sanitari esperti, gestione in sicurezza dei dati sensibili gestiti, </a:t>
            </a:r>
          </a:p>
          <a:p>
            <a:r>
              <a:rPr lang="it-IT" dirty="0"/>
              <a:t>E</a:t>
            </a:r>
            <a:r>
              <a:rPr lang="it-IT" dirty="0" smtClean="0"/>
              <a:t>stensione </a:t>
            </a:r>
            <a:r>
              <a:rPr lang="it-IT" dirty="0"/>
              <a:t>dell’accordo con l’Università degli Studi di TS che permette ai medici specializzandi di svolgere, oltre alle vaccinazioni COVID 19, anche attività di CT</a:t>
            </a:r>
          </a:p>
          <a:p>
            <a:r>
              <a:rPr lang="it-IT" dirty="0"/>
              <a:t>I</a:t>
            </a:r>
            <a:r>
              <a:rPr lang="it-IT" dirty="0" smtClean="0"/>
              <a:t>mplementazione </a:t>
            </a:r>
            <a:r>
              <a:rPr lang="it-IT" dirty="0"/>
              <a:t>del personale amministrativo di supporto all’attività sanitaria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904972" y="6357958"/>
            <a:ext cx="322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dirty="0" smtClean="0">
                <a:solidFill>
                  <a:schemeClr val="bg1"/>
                </a:solidFill>
              </a:rPr>
              <a:t>azienda per l’assistenza sanitaria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Inquadramento epidemiologico 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Pandemia </a:t>
            </a:r>
            <a:r>
              <a:rPr lang="it-IT" dirty="0" err="1" smtClean="0">
                <a:solidFill>
                  <a:srgbClr val="FF0000"/>
                </a:solidFill>
              </a:rPr>
              <a:t>Covid</a:t>
            </a:r>
            <a:r>
              <a:rPr lang="it-IT" dirty="0" smtClean="0">
                <a:solidFill>
                  <a:srgbClr val="FF0000"/>
                </a:solidFill>
              </a:rPr>
              <a:t> 19 ASUGI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La nuova </a:t>
            </a:r>
            <a:r>
              <a:rPr lang="it-IT" b="1" dirty="0">
                <a:solidFill>
                  <a:srgbClr val="C00000"/>
                </a:solidFill>
              </a:rPr>
              <a:t>normativa </a:t>
            </a:r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sz="3600" b="1" dirty="0" smtClean="0">
                <a:solidFill>
                  <a:srgbClr val="C00000"/>
                </a:solidFill>
              </a:rPr>
              <a:t>(</a:t>
            </a:r>
            <a:r>
              <a:rPr lang="it-IT" sz="3600" b="1" dirty="0">
                <a:solidFill>
                  <a:srgbClr val="C00000"/>
                </a:solidFill>
              </a:rPr>
              <a:t>DL 229/21 e Circolare Ministeriale 60136/21) 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it-IT" b="1" dirty="0" smtClean="0">
                <a:ea typeface="Calibri"/>
                <a:cs typeface="Times New Roman"/>
              </a:rPr>
              <a:t>nessuna quarantena </a:t>
            </a:r>
            <a:r>
              <a:rPr lang="it-IT" dirty="0" smtClean="0">
                <a:ea typeface="Calibri"/>
                <a:cs typeface="Times New Roman"/>
              </a:rPr>
              <a:t>per </a:t>
            </a:r>
            <a:r>
              <a:rPr lang="it-IT" dirty="0">
                <a:ea typeface="Calibri"/>
                <a:cs typeface="Times New Roman"/>
              </a:rPr>
              <a:t>soggetto vaccinato con booster o con ciclo completo </a:t>
            </a:r>
            <a:r>
              <a:rPr lang="it-IT" i="1" dirty="0">
                <a:ea typeface="Calibri"/>
                <a:cs typeface="Times New Roman"/>
              </a:rPr>
              <a:t>da meno di 120 giorni</a:t>
            </a:r>
            <a:r>
              <a:rPr lang="it-IT" dirty="0">
                <a:ea typeface="Calibri"/>
                <a:cs typeface="Times New Roman"/>
              </a:rPr>
              <a:t>;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it-IT" b="1" dirty="0">
                <a:ea typeface="Calibri"/>
                <a:cs typeface="Times New Roman"/>
              </a:rPr>
              <a:t>riduzione della quarantena </a:t>
            </a:r>
            <a:r>
              <a:rPr lang="it-IT" dirty="0">
                <a:ea typeface="Calibri"/>
                <a:cs typeface="Times New Roman"/>
              </a:rPr>
              <a:t>da 10 a 5 giorni per soggetto vaccinato o guarito </a:t>
            </a:r>
            <a:r>
              <a:rPr lang="it-IT" i="1" dirty="0">
                <a:ea typeface="Calibri"/>
                <a:cs typeface="Times New Roman"/>
              </a:rPr>
              <a:t>da più di 120 giorni</a:t>
            </a:r>
            <a:r>
              <a:rPr lang="it-IT" dirty="0">
                <a:ea typeface="Calibri"/>
                <a:cs typeface="Times New Roman"/>
              </a:rPr>
              <a:t>;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it-IT" b="1" dirty="0">
                <a:ea typeface="Calibri"/>
                <a:cs typeface="Times New Roman"/>
              </a:rPr>
              <a:t>isolamento a da 10 a 7 giorni  </a:t>
            </a:r>
            <a:r>
              <a:rPr lang="it-IT" dirty="0">
                <a:ea typeface="Calibri"/>
                <a:cs typeface="Times New Roman"/>
              </a:rPr>
              <a:t>per soggetto vaccinato con booster o con ciclo completo </a:t>
            </a:r>
            <a:r>
              <a:rPr lang="it-IT" i="1" dirty="0">
                <a:ea typeface="Calibri"/>
                <a:cs typeface="Times New Roman"/>
              </a:rPr>
              <a:t>da meno di 120 giorni</a:t>
            </a:r>
            <a:r>
              <a:rPr lang="it-IT" dirty="0">
                <a:ea typeface="Calibri"/>
                <a:cs typeface="Times New Roman"/>
              </a:rPr>
              <a:t>;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it-IT" b="1" dirty="0" smtClean="0">
                <a:ea typeface="Calibri"/>
                <a:cs typeface="Times New Roman"/>
              </a:rPr>
              <a:t>possibilità di effettuare il tampone di controllo </a:t>
            </a:r>
            <a:r>
              <a:rPr lang="it-IT" b="1" i="1" dirty="0" smtClean="0">
                <a:ea typeface="Calibri"/>
                <a:cs typeface="Times New Roman"/>
              </a:rPr>
              <a:t>presso strutture private abilitate</a:t>
            </a:r>
            <a:r>
              <a:rPr lang="it-IT" i="1" dirty="0" smtClean="0">
                <a:ea typeface="Calibri"/>
                <a:cs typeface="Times New Roman"/>
              </a:rPr>
              <a:t>.</a:t>
            </a:r>
            <a:endParaRPr lang="it-IT" i="1" dirty="0">
              <a:ea typeface="Calibri"/>
              <a:cs typeface="Times New Roman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	</a:t>
            </a:r>
            <a:r>
              <a:rPr lang="it-IT" b="1" dirty="0" smtClean="0">
                <a:solidFill>
                  <a:srgbClr val="00B050"/>
                </a:solidFill>
              </a:rPr>
              <a:t>Azioni svolte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La DCS e i tre Dipartimenti </a:t>
            </a:r>
            <a:r>
              <a:rPr lang="it-IT" dirty="0"/>
              <a:t>di Prevenzione </a:t>
            </a:r>
            <a:r>
              <a:rPr lang="it-IT" dirty="0" smtClean="0"/>
              <a:t>si sono incontrati</a:t>
            </a:r>
          </a:p>
          <a:p>
            <a:pPr marL="0" indent="0" algn="ctr">
              <a:buNone/>
            </a:pPr>
            <a:r>
              <a:rPr lang="it-IT" dirty="0" smtClean="0"/>
              <a:t> il </a:t>
            </a:r>
            <a:r>
              <a:rPr lang="it-IT" dirty="0"/>
              <a:t>31/12 e del 3/1 </a:t>
            </a:r>
            <a:r>
              <a:rPr lang="it-IT" dirty="0" smtClean="0"/>
              <a:t>per </a:t>
            </a:r>
            <a:r>
              <a:rPr lang="it-IT" dirty="0"/>
              <a:t>uniformare i comportamenti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 </a:t>
            </a:r>
            <a:r>
              <a:rPr lang="it-IT" dirty="0"/>
              <a:t>per dare risposte univoche ai </a:t>
            </a:r>
            <a:r>
              <a:rPr lang="it-IT" dirty="0" smtClean="0"/>
              <a:t>cittadini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I MMG e i PLS sono stati informati sulle </a:t>
            </a:r>
            <a:r>
              <a:rPr lang="it-IT" dirty="0"/>
              <a:t>principali </a:t>
            </a:r>
            <a:r>
              <a:rPr lang="it-IT" dirty="0" smtClean="0"/>
              <a:t>novità</a:t>
            </a:r>
          </a:p>
          <a:p>
            <a:pPr marL="0" indent="0" algn="ctr">
              <a:buNone/>
            </a:pPr>
            <a:r>
              <a:rPr lang="it-IT" dirty="0" smtClean="0"/>
              <a:t>e </a:t>
            </a:r>
            <a:r>
              <a:rPr lang="it-IT" dirty="0"/>
              <a:t>sui comportamenti da tenere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	</a:t>
            </a:r>
            <a:r>
              <a:rPr lang="it-IT" b="1" dirty="0">
                <a:solidFill>
                  <a:srgbClr val="00B050"/>
                </a:solidFill>
              </a:rPr>
              <a:t>Azioni </a:t>
            </a:r>
            <a:r>
              <a:rPr lang="it-IT" b="1" dirty="0" smtClean="0">
                <a:solidFill>
                  <a:srgbClr val="00B050"/>
                </a:solidFill>
              </a:rPr>
              <a:t>da </a:t>
            </a:r>
            <a:r>
              <a:rPr lang="it-IT" b="1" dirty="0">
                <a:solidFill>
                  <a:srgbClr val="00B050"/>
                </a:solidFill>
              </a:rPr>
              <a:t>mettere in campo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</a:t>
            </a:r>
            <a:r>
              <a:rPr lang="it-IT" dirty="0" smtClean="0"/>
              <a:t>utomatismi </a:t>
            </a:r>
            <a:r>
              <a:rPr lang="it-IT" dirty="0"/>
              <a:t>INSIEL:</a:t>
            </a:r>
          </a:p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efinire </a:t>
            </a:r>
            <a:r>
              <a:rPr lang="it-IT" dirty="0"/>
              <a:t>criteri di estrazione dei dati (stato, vaccinazione, asintomatico, gg da inizio isolamento….) e creazione di un algoritmo per la chiusura </a:t>
            </a:r>
            <a:r>
              <a:rPr lang="it-IT" dirty="0" smtClean="0"/>
              <a:t>automatica, </a:t>
            </a:r>
            <a:r>
              <a:rPr lang="it-IT" dirty="0"/>
              <a:t>in collaborazione con INSIEL di:</a:t>
            </a:r>
          </a:p>
          <a:p>
            <a:pPr marL="0" indent="0">
              <a:buNone/>
            </a:pPr>
            <a:r>
              <a:rPr lang="it-IT" dirty="0" smtClean="0"/>
              <a:t>- Quarantene già </a:t>
            </a:r>
            <a:r>
              <a:rPr lang="it-IT" dirty="0"/>
              <a:t>aperte che per effetto della norma decadono al 31/12</a:t>
            </a:r>
          </a:p>
          <a:p>
            <a:pPr marL="0" indent="0">
              <a:buNone/>
            </a:pPr>
            <a:r>
              <a:rPr lang="it-IT" dirty="0" smtClean="0"/>
              <a:t>- Quarantene al </a:t>
            </a:r>
            <a:r>
              <a:rPr lang="it-IT" dirty="0"/>
              <a:t>5° e 10° gg con tampone negativo</a:t>
            </a:r>
          </a:p>
          <a:p>
            <a:pPr marL="0" indent="0">
              <a:buNone/>
            </a:pPr>
            <a:r>
              <a:rPr lang="it-IT" smtClean="0"/>
              <a:t>- Isolamento </a:t>
            </a:r>
            <a:r>
              <a:rPr lang="it-IT" dirty="0"/>
              <a:t>asintomatici con T negativo effettuato dopo il 10° gg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it-IT" dirty="0" smtClean="0"/>
              <a:t>	</a:t>
            </a:r>
            <a:r>
              <a:rPr lang="it-IT" b="1" dirty="0" smtClean="0">
                <a:solidFill>
                  <a:srgbClr val="00B050"/>
                </a:solidFill>
              </a:rPr>
              <a:t>Considerazioni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760686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La fase attuale è caratterizzata da un </a:t>
            </a:r>
            <a:r>
              <a:rPr lang="it-IT" dirty="0" err="1">
                <a:solidFill>
                  <a:prstClr val="black"/>
                </a:solidFill>
              </a:rPr>
              <a:t>Rt</a:t>
            </a:r>
            <a:r>
              <a:rPr lang="it-IT" dirty="0">
                <a:solidFill>
                  <a:prstClr val="black"/>
                </a:solidFill>
              </a:rPr>
              <a:t> &gt;1 e da un conseguente aumento dell’incidenza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Il contenimento della diffusione sul territorio, con l’attuale numero dei casi positivi, rende difficile il </a:t>
            </a:r>
            <a:r>
              <a:rPr lang="it-IT" i="1" dirty="0" err="1">
                <a:solidFill>
                  <a:prstClr val="black"/>
                </a:solidFill>
              </a:rPr>
              <a:t>contact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i="1" dirty="0" err="1">
                <a:solidFill>
                  <a:prstClr val="black"/>
                </a:solidFill>
              </a:rPr>
              <a:t>tracing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e la sorveglianza. CAMBIO DI STRATEGIA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È inoltre consigliabile la predisposizione di risorse per l’assistenza di soggetti positivi in quanto, con latenza che oscilla tra le 2 e le 3 settimane, è prevedibile un graduale aumento delle ospedalizzazioni. </a:t>
            </a:r>
          </a:p>
          <a:p>
            <a:pPr marL="0" lvl="0" indent="0">
              <a:buNone/>
            </a:pPr>
            <a:r>
              <a:rPr lang="it-IT" dirty="0">
                <a:solidFill>
                  <a:prstClr val="black"/>
                </a:solidFill>
              </a:rPr>
              <a:t>  </a:t>
            </a:r>
          </a:p>
          <a:p>
            <a:pPr marL="0" lvl="0" indent="0" algn="ctr">
              <a:buNone/>
            </a:pPr>
            <a:r>
              <a:rPr lang="it-IT" b="1" dirty="0">
                <a:solidFill>
                  <a:prstClr val="black"/>
                </a:solidFill>
              </a:rPr>
              <a:t>Ogni sforzo deve essere fatto per vaccinare la fascia di popolazione ancora non immunizzata e per completare con la dose di richiamo l’immunizzazione delle altre fasce d’età.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3" y="6201295"/>
            <a:ext cx="917171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714356"/>
          </a:xfrm>
          <a:prstGeom prst="rect">
            <a:avLst/>
          </a:prstGeom>
          <a:solidFill>
            <a:schemeClr val="bg1"/>
          </a:solidFill>
          <a:ln>
            <a:solidFill>
              <a:srgbClr val="00B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1B743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3" y="6572272"/>
            <a:ext cx="12192000" cy="285752"/>
          </a:xfrm>
          <a:prstGeom prst="rect">
            <a:avLst/>
          </a:prstGeom>
          <a:solidFill>
            <a:srgbClr val="00B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1B743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55601" y="6572273"/>
            <a:ext cx="2207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200" dirty="0" smtClean="0">
                <a:solidFill>
                  <a:schemeClr val="bg1"/>
                </a:solidFill>
              </a:rPr>
              <a:t>azienda per l’assistenza sanitaria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697696" y="6572273"/>
            <a:ext cx="1755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100" b="1" dirty="0" smtClean="0"/>
              <a:t>2</a:t>
            </a:r>
            <a:r>
              <a:rPr lang="it-IT" sz="1200" dirty="0" smtClean="0"/>
              <a:t> Bassa Friulana, </a:t>
            </a:r>
            <a:r>
              <a:rPr lang="it-IT" sz="1200" dirty="0" err="1" smtClean="0"/>
              <a:t>Isontina</a:t>
            </a:r>
            <a:endParaRPr lang="it-IT" sz="1200" dirty="0" smtClean="0"/>
          </a:p>
        </p:txBody>
      </p:sp>
      <p:sp>
        <p:nvSpPr>
          <p:cNvPr id="15" name="Segnaposto testo 4"/>
          <p:cNvSpPr txBox="1">
            <a:spLocks/>
          </p:cNvSpPr>
          <p:nvPr/>
        </p:nvSpPr>
        <p:spPr bwMode="auto">
          <a:xfrm>
            <a:off x="761963" y="1643050"/>
            <a:ext cx="11136643" cy="34290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ariateresa.padovan\Downloads\friuli_venezia_giulia_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ateresa.padovan\Downloads\friuli_venezia_giulia_totale_positi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46" y="0"/>
            <a:ext cx="121821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mariateresa.padovan\Downloads\friuli_venezia_giulia_terapia_intens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" y="0"/>
            <a:ext cx="12192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teresa.padovan\Downloads\friuli_venezia_giulia_totale_positiv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194407"/>
            <a:ext cx="6205415" cy="3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27" y="212734"/>
            <a:ext cx="5708564" cy="321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50631" y="359508"/>
            <a:ext cx="4999892" cy="166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/>
          </a:p>
        </p:txBody>
      </p:sp>
      <p:pic>
        <p:nvPicPr>
          <p:cNvPr id="10" name="Picture 2" descr="C:\Users\mariateresa.padovan\Downloads\friuli_venezia_giulia_terapia_intensi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1" y="3789972"/>
            <a:ext cx="5534163" cy="26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3" y="3425093"/>
            <a:ext cx="5170833" cy="290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 descr="C:\Users\mariateresa.padovan\Downloads\friuli_venezia_giulia_province_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1067</Words>
  <Application>Microsoft Office PowerPoint</Application>
  <PresentationFormat>Widescreen</PresentationFormat>
  <Paragraphs>100</Paragraphs>
  <Slides>23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 2</vt:lpstr>
      <vt:lpstr>Tema di Office</vt:lpstr>
      <vt:lpstr>1_Tema di Office</vt:lpstr>
      <vt:lpstr>Pandemia Covid-19   Dati epidemiologici Attività del Dipartimento di Prevenzione</vt:lpstr>
      <vt:lpstr>Inquadramento epidemiologico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Andamento Rt/Contagiosi FVG</vt:lpstr>
      <vt:lpstr>Andamento Rt/Contagiosi Gorizia</vt:lpstr>
      <vt:lpstr>Andamento Rt/Contagiosi Trieste</vt:lpstr>
      <vt:lpstr>Report settimanale 27 dicembre – 02 gennaio</vt:lpstr>
      <vt:lpstr>Report settimanale 27 dicembre – 02 gennaio</vt:lpstr>
      <vt:lpstr>Attività del Dipartimento di Prevenzione </vt:lpstr>
      <vt:lpstr>Criticità legate all’aumento della casistica</vt:lpstr>
      <vt:lpstr>Criticità legate all’aumento della casistica</vt:lpstr>
      <vt:lpstr> Soluzioni messe in campo</vt:lpstr>
      <vt:lpstr>La nuova normativa  (DL 229/21 e Circolare Ministeriale 60136/21) </vt:lpstr>
      <vt:lpstr> Azioni svolte</vt:lpstr>
      <vt:lpstr> Azioni da mettere in campo</vt:lpstr>
      <vt:lpstr> Considerazioni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Andreea Florica Baicu</dc:creator>
  <cp:lastModifiedBy>Samantha Boccaccio</cp:lastModifiedBy>
  <cp:revision>36</cp:revision>
  <dcterms:created xsi:type="dcterms:W3CDTF">2022-01-05T08:42:05Z</dcterms:created>
  <dcterms:modified xsi:type="dcterms:W3CDTF">2022-01-07T08:28:52Z</dcterms:modified>
</cp:coreProperties>
</file>