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76" r:id="rId3"/>
    <p:sldId id="283" r:id="rId4"/>
    <p:sldId id="282" r:id="rId5"/>
    <p:sldId id="281" r:id="rId6"/>
    <p:sldId id="268" r:id="rId7"/>
    <p:sldId id="272" r:id="rId8"/>
    <p:sldId id="277" r:id="rId9"/>
    <p:sldId id="278" r:id="rId10"/>
    <p:sldId id="279" r:id="rId11"/>
    <p:sldId id="280" r:id="rId12"/>
    <p:sldId id="284" r:id="rId13"/>
    <p:sldId id="285" r:id="rId14"/>
    <p:sldId id="286"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2"/>
  </p:normalViewPr>
  <p:slideViewPr>
    <p:cSldViewPr>
      <p:cViewPr varScale="1">
        <p:scale>
          <a:sx n="92" d="100"/>
          <a:sy n="92" d="100"/>
        </p:scale>
        <p:origin x="111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7"/>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338F4C38-26BD-4B43-A911-81231EF5F54E}" type="datetimeFigureOut">
              <a:rPr lang="it-IT" smtClean="0"/>
              <a:t>11/07/2023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7D3249-F955-489C-90B9-117E18006679}" type="slidenum">
              <a:rPr lang="it-IT" smtClean="0"/>
              <a:t>‹#›</a:t>
            </a:fld>
            <a:endParaRPr lang="it-IT"/>
          </a:p>
        </p:txBody>
      </p:sp>
    </p:spTree>
    <p:extLst>
      <p:ext uri="{BB962C8B-B14F-4D97-AF65-F5344CB8AC3E}">
        <p14:creationId xmlns:p14="http://schemas.microsoft.com/office/powerpoint/2010/main" val="208502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38F4C38-26BD-4B43-A911-81231EF5F54E}" type="datetimeFigureOut">
              <a:rPr lang="it-IT" smtClean="0"/>
              <a:t>11/07/2023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7D3249-F955-489C-90B9-117E18006679}" type="slidenum">
              <a:rPr lang="it-IT" smtClean="0"/>
              <a:t>‹#›</a:t>
            </a:fld>
            <a:endParaRPr lang="it-IT"/>
          </a:p>
        </p:txBody>
      </p:sp>
    </p:spTree>
    <p:extLst>
      <p:ext uri="{BB962C8B-B14F-4D97-AF65-F5344CB8AC3E}">
        <p14:creationId xmlns:p14="http://schemas.microsoft.com/office/powerpoint/2010/main" val="2026644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0"/>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40"/>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38F4C38-26BD-4B43-A911-81231EF5F54E}" type="datetimeFigureOut">
              <a:rPr lang="it-IT" smtClean="0"/>
              <a:t>11/07/2023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7D3249-F955-489C-90B9-117E18006679}" type="slidenum">
              <a:rPr lang="it-IT" smtClean="0"/>
              <a:t>‹#›</a:t>
            </a:fld>
            <a:endParaRPr lang="it-IT"/>
          </a:p>
        </p:txBody>
      </p:sp>
    </p:spTree>
    <p:extLst>
      <p:ext uri="{BB962C8B-B14F-4D97-AF65-F5344CB8AC3E}">
        <p14:creationId xmlns:p14="http://schemas.microsoft.com/office/powerpoint/2010/main" val="293024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38F4C38-26BD-4B43-A911-81231EF5F54E}" type="datetimeFigureOut">
              <a:rPr lang="it-IT" smtClean="0"/>
              <a:t>11/07/2023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7D3249-F955-489C-90B9-117E18006679}" type="slidenum">
              <a:rPr lang="it-IT" smtClean="0"/>
              <a:t>‹#›</a:t>
            </a:fld>
            <a:endParaRPr lang="it-IT"/>
          </a:p>
        </p:txBody>
      </p:sp>
    </p:spTree>
    <p:extLst>
      <p:ext uri="{BB962C8B-B14F-4D97-AF65-F5344CB8AC3E}">
        <p14:creationId xmlns:p14="http://schemas.microsoft.com/office/powerpoint/2010/main" val="268098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2"/>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338F4C38-26BD-4B43-A911-81231EF5F54E}" type="datetimeFigureOut">
              <a:rPr lang="it-IT" smtClean="0"/>
              <a:t>11/07/2023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7D3249-F955-489C-90B9-117E18006679}" type="slidenum">
              <a:rPr lang="it-IT" smtClean="0"/>
              <a:t>‹#›</a:t>
            </a:fld>
            <a:endParaRPr lang="it-IT"/>
          </a:p>
        </p:txBody>
      </p:sp>
    </p:spTree>
    <p:extLst>
      <p:ext uri="{BB962C8B-B14F-4D97-AF65-F5344CB8AC3E}">
        <p14:creationId xmlns:p14="http://schemas.microsoft.com/office/powerpoint/2010/main" val="2618647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338F4C38-26BD-4B43-A911-81231EF5F54E}" type="datetimeFigureOut">
              <a:rPr lang="it-IT" smtClean="0"/>
              <a:t>11/07/2023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7D3249-F955-489C-90B9-117E18006679}" type="slidenum">
              <a:rPr lang="it-IT" smtClean="0"/>
              <a:t>‹#›</a:t>
            </a:fld>
            <a:endParaRPr lang="it-IT"/>
          </a:p>
        </p:txBody>
      </p:sp>
    </p:spTree>
    <p:extLst>
      <p:ext uri="{BB962C8B-B14F-4D97-AF65-F5344CB8AC3E}">
        <p14:creationId xmlns:p14="http://schemas.microsoft.com/office/powerpoint/2010/main" val="2453624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338F4C38-26BD-4B43-A911-81231EF5F54E}" type="datetimeFigureOut">
              <a:rPr lang="it-IT" smtClean="0"/>
              <a:t>11/07/2023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A7D3249-F955-489C-90B9-117E18006679}" type="slidenum">
              <a:rPr lang="it-IT" smtClean="0"/>
              <a:t>‹#›</a:t>
            </a:fld>
            <a:endParaRPr lang="it-IT"/>
          </a:p>
        </p:txBody>
      </p:sp>
    </p:spTree>
    <p:extLst>
      <p:ext uri="{BB962C8B-B14F-4D97-AF65-F5344CB8AC3E}">
        <p14:creationId xmlns:p14="http://schemas.microsoft.com/office/powerpoint/2010/main" val="3018886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338F4C38-26BD-4B43-A911-81231EF5F54E}" type="datetimeFigureOut">
              <a:rPr lang="it-IT" smtClean="0"/>
              <a:t>11/07/2023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A7D3249-F955-489C-90B9-117E18006679}" type="slidenum">
              <a:rPr lang="it-IT" smtClean="0"/>
              <a:t>‹#›</a:t>
            </a:fld>
            <a:endParaRPr lang="it-IT"/>
          </a:p>
        </p:txBody>
      </p:sp>
    </p:spTree>
    <p:extLst>
      <p:ext uri="{BB962C8B-B14F-4D97-AF65-F5344CB8AC3E}">
        <p14:creationId xmlns:p14="http://schemas.microsoft.com/office/powerpoint/2010/main" val="146766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38F4C38-26BD-4B43-A911-81231EF5F54E}" type="datetimeFigureOut">
              <a:rPr lang="it-IT" smtClean="0"/>
              <a:t>11/07/2023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A7D3249-F955-489C-90B9-117E18006679}" type="slidenum">
              <a:rPr lang="it-IT" smtClean="0"/>
              <a:t>‹#›</a:t>
            </a:fld>
            <a:endParaRPr lang="it-IT"/>
          </a:p>
        </p:txBody>
      </p:sp>
    </p:spTree>
    <p:extLst>
      <p:ext uri="{BB962C8B-B14F-4D97-AF65-F5344CB8AC3E}">
        <p14:creationId xmlns:p14="http://schemas.microsoft.com/office/powerpoint/2010/main" val="223108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338F4C38-26BD-4B43-A911-81231EF5F54E}" type="datetimeFigureOut">
              <a:rPr lang="it-IT" smtClean="0"/>
              <a:t>11/07/2023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7D3249-F955-489C-90B9-117E18006679}" type="slidenum">
              <a:rPr lang="it-IT" smtClean="0"/>
              <a:t>‹#›</a:t>
            </a:fld>
            <a:endParaRPr lang="it-IT"/>
          </a:p>
        </p:txBody>
      </p:sp>
    </p:spTree>
    <p:extLst>
      <p:ext uri="{BB962C8B-B14F-4D97-AF65-F5344CB8AC3E}">
        <p14:creationId xmlns:p14="http://schemas.microsoft.com/office/powerpoint/2010/main" val="425109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338F4C38-26BD-4B43-A911-81231EF5F54E}" type="datetimeFigureOut">
              <a:rPr lang="it-IT" smtClean="0"/>
              <a:t>11/07/2023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7D3249-F955-489C-90B9-117E18006679}" type="slidenum">
              <a:rPr lang="it-IT" smtClean="0"/>
              <a:t>‹#›</a:t>
            </a:fld>
            <a:endParaRPr lang="it-IT"/>
          </a:p>
        </p:txBody>
      </p:sp>
    </p:spTree>
    <p:extLst>
      <p:ext uri="{BB962C8B-B14F-4D97-AF65-F5344CB8AC3E}">
        <p14:creationId xmlns:p14="http://schemas.microsoft.com/office/powerpoint/2010/main" val="4100958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F4C38-26BD-4B43-A911-81231EF5F54E}" type="datetimeFigureOut">
              <a:rPr lang="it-IT" smtClean="0"/>
              <a:t>11/07/2023</a:t>
            </a:fld>
            <a:endParaRPr lang="it-IT"/>
          </a:p>
        </p:txBody>
      </p:sp>
      <p:sp>
        <p:nvSpPr>
          <p:cNvPr id="5" name="Segnaposto piè di pa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D3249-F955-489C-90B9-117E18006679}" type="slidenum">
              <a:rPr lang="it-IT" smtClean="0"/>
              <a:t>‹#›</a:t>
            </a:fld>
            <a:endParaRPr lang="it-IT"/>
          </a:p>
        </p:txBody>
      </p:sp>
    </p:spTree>
    <p:extLst>
      <p:ext uri="{BB962C8B-B14F-4D97-AF65-F5344CB8AC3E}">
        <p14:creationId xmlns:p14="http://schemas.microsoft.com/office/powerpoint/2010/main" val="2605017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solidFill>
                  <a:srgbClr val="C00000"/>
                </a:solidFill>
              </a:rPr>
              <a:t>Dipartimento Specialistico Territoriale</a:t>
            </a:r>
            <a:br>
              <a:rPr lang="it-IT" dirty="0" smtClean="0">
                <a:solidFill>
                  <a:srgbClr val="C00000"/>
                </a:solidFill>
              </a:rPr>
            </a:br>
            <a:r>
              <a:rPr lang="it-IT" dirty="0" smtClean="0">
                <a:solidFill>
                  <a:srgbClr val="C00000"/>
                </a:solidFill>
              </a:rPr>
              <a:t>DST-ASUGI</a:t>
            </a:r>
            <a:endParaRPr lang="it-IT" dirty="0">
              <a:solidFill>
                <a:srgbClr val="C00000"/>
              </a:solidFill>
            </a:endParaRPr>
          </a:p>
        </p:txBody>
      </p:sp>
      <p:sp>
        <p:nvSpPr>
          <p:cNvPr id="3" name="Content Placeholder 2"/>
          <p:cNvSpPr>
            <a:spLocks noGrp="1"/>
          </p:cNvSpPr>
          <p:nvPr>
            <p:ph idx="1"/>
          </p:nvPr>
        </p:nvSpPr>
        <p:spPr>
          <a:xfrm>
            <a:off x="457200" y="2276872"/>
            <a:ext cx="8229600" cy="3124944"/>
          </a:xfrm>
        </p:spPr>
        <p:txBody>
          <a:bodyPr>
            <a:normAutofit/>
          </a:bodyPr>
          <a:lstStyle/>
          <a:p>
            <a:pPr>
              <a:spcBef>
                <a:spcPts val="2400"/>
              </a:spcBef>
            </a:pPr>
            <a:r>
              <a:rPr lang="it-IT" sz="2800" dirty="0"/>
              <a:t>SC Patologie </a:t>
            </a:r>
            <a:r>
              <a:rPr lang="it-IT" sz="2800" dirty="0" smtClean="0"/>
              <a:t>Cardiovascolari (Area Giuliano-Isontina)</a:t>
            </a:r>
            <a:endParaRPr lang="it-IT" sz="2800" dirty="0"/>
          </a:p>
          <a:p>
            <a:pPr>
              <a:spcBef>
                <a:spcPts val="2400"/>
              </a:spcBef>
            </a:pPr>
            <a:r>
              <a:rPr lang="it-IT" sz="2800" dirty="0"/>
              <a:t>SC Patologie </a:t>
            </a:r>
            <a:r>
              <a:rPr lang="it-IT" sz="2800" dirty="0" smtClean="0"/>
              <a:t>Diabetiche (Area Giuliano-Isontina)</a:t>
            </a:r>
            <a:endParaRPr lang="it-IT" sz="2800" dirty="0"/>
          </a:p>
          <a:p>
            <a:pPr>
              <a:spcBef>
                <a:spcPts val="2400"/>
              </a:spcBef>
            </a:pPr>
            <a:r>
              <a:rPr lang="it-IT" sz="2800" dirty="0"/>
              <a:t>SC Patologie </a:t>
            </a:r>
            <a:r>
              <a:rPr lang="it-IT" sz="2800" dirty="0" smtClean="0"/>
              <a:t>Respiratorie (Area Giuliano Isontina)</a:t>
            </a:r>
            <a:endParaRPr lang="it-IT" sz="2800" dirty="0"/>
          </a:p>
          <a:p>
            <a:pPr>
              <a:spcBef>
                <a:spcPts val="2400"/>
              </a:spcBef>
            </a:pPr>
            <a:r>
              <a:rPr lang="it-IT" sz="2800" dirty="0"/>
              <a:t>Nefrologia e Dialisi (Area Isontina</a:t>
            </a:r>
            <a:r>
              <a:rPr lang="it-IT" sz="2800" dirty="0" smtClean="0"/>
              <a:t>)</a:t>
            </a:r>
            <a:endParaRPr lang="it-IT" sz="2800" dirty="0"/>
          </a:p>
        </p:txBody>
      </p:sp>
      <p:pic>
        <p:nvPicPr>
          <p:cNvPr id="4" name="Picture 1"/>
          <p:cNvPicPr/>
          <p:nvPr/>
        </p:nvPicPr>
        <p:blipFill>
          <a:blip r:embed="rId2"/>
          <a:stretch/>
        </p:blipFill>
        <p:spPr>
          <a:xfrm>
            <a:off x="7596336" y="6154176"/>
            <a:ext cx="1439640" cy="598320"/>
          </a:xfrm>
          <a:prstGeom prst="rect">
            <a:avLst/>
          </a:prstGeom>
          <a:ln w="0">
            <a:noFill/>
          </a:ln>
        </p:spPr>
      </p:pic>
    </p:spTree>
    <p:extLst>
      <p:ext uri="{BB962C8B-B14F-4D97-AF65-F5344CB8AC3E}">
        <p14:creationId xmlns:p14="http://schemas.microsoft.com/office/powerpoint/2010/main" val="1768625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 name="Picture 5"/>
          <p:cNvPicPr/>
          <p:nvPr/>
        </p:nvPicPr>
        <p:blipFill>
          <a:blip r:embed="rId2"/>
          <a:stretch/>
        </p:blipFill>
        <p:spPr>
          <a:xfrm>
            <a:off x="7601089" y="6165304"/>
            <a:ext cx="1439640" cy="598320"/>
          </a:xfrm>
          <a:prstGeom prst="rect">
            <a:avLst/>
          </a:prstGeom>
          <a:ln w="0">
            <a:noFill/>
          </a:ln>
        </p:spPr>
      </p:pic>
      <p:pic>
        <p:nvPicPr>
          <p:cNvPr id="98" name="Picture 2"/>
          <p:cNvPicPr/>
          <p:nvPr/>
        </p:nvPicPr>
        <p:blipFill>
          <a:blip r:embed="rId3"/>
          <a:stretch/>
        </p:blipFill>
        <p:spPr>
          <a:xfrm>
            <a:off x="73710" y="1847880"/>
            <a:ext cx="8995860" cy="3160620"/>
          </a:xfrm>
          <a:prstGeom prst="rect">
            <a:avLst/>
          </a:prstGeom>
          <a:ln w="0">
            <a:noFill/>
          </a:ln>
        </p:spPr>
      </p:pic>
      <p:sp>
        <p:nvSpPr>
          <p:cNvPr id="5" name="CasellaDiTesto 2"/>
          <p:cNvSpPr/>
          <p:nvPr/>
        </p:nvSpPr>
        <p:spPr>
          <a:xfrm>
            <a:off x="1403648" y="188640"/>
            <a:ext cx="6264696" cy="745268"/>
          </a:xfrm>
          <a:prstGeom prst="rect">
            <a:avLst/>
          </a:prstGeom>
          <a:noFill/>
          <a:ln w="0">
            <a:noFill/>
          </a:ln>
        </p:spPr>
        <p:style>
          <a:lnRef idx="0">
            <a:scrgbClr r="0" g="0" b="0"/>
          </a:lnRef>
          <a:fillRef idx="0">
            <a:scrgbClr r="0" g="0" b="0"/>
          </a:fillRef>
          <a:effectRef idx="0">
            <a:scrgbClr r="0" g="0" b="0"/>
          </a:effectRef>
          <a:fontRef idx="minor"/>
        </p:style>
        <p:txBody>
          <a:bodyPr wrap="square" lIns="67500" tIns="33750" rIns="67500" bIns="33750" anchor="t">
            <a:spAutoFit/>
          </a:bodyPr>
          <a:lstStyle/>
          <a:p>
            <a:pPr algn="ctr">
              <a:lnSpc>
                <a:spcPct val="100000"/>
              </a:lnSpc>
            </a:pPr>
            <a:r>
              <a:rPr lang="it-IT" sz="4400" spc="-1" dirty="0" smtClean="0">
                <a:solidFill>
                  <a:srgbClr val="C00000"/>
                </a:solidFill>
                <a:ea typeface="ＭＳ Ｐゴシック"/>
              </a:rPr>
              <a:t>SC </a:t>
            </a:r>
            <a:r>
              <a:rPr lang="it-IT" sz="4400" spc="-1" dirty="0">
                <a:solidFill>
                  <a:srgbClr val="C00000"/>
                </a:solidFill>
                <a:ea typeface="ＭＳ Ｐゴシック"/>
              </a:rPr>
              <a:t>Patologie Respiratorie</a:t>
            </a:r>
            <a:endParaRPr lang="it-IT" sz="4400" spc="-1" dirty="0">
              <a:solidFill>
                <a:srgbClr val="C00000"/>
              </a:solidFill>
            </a:endParaRPr>
          </a:p>
        </p:txBody>
      </p:sp>
    </p:spTree>
    <p:extLst>
      <p:ext uri="{BB962C8B-B14F-4D97-AF65-F5344CB8AC3E}">
        <p14:creationId xmlns:p14="http://schemas.microsoft.com/office/powerpoint/2010/main" val="2089277173"/>
      </p:ext>
    </p:extLst>
  </p:cSld>
  <p:clrMapOvr>
    <a:masterClrMapping/>
  </p:clrMapOvr>
  <mc:AlternateContent xmlns:mc="http://schemas.openxmlformats.org/markup-compatibility/2006" xmlns:p14="http://schemas.microsoft.com/office/powerpoint/2010/main">
    <mc:Choice Requires="p14">
      <p:transition p14:dur="10"/>
    </mc:Choice>
    <mc:Fallback xmlns="" xmlns:p15="http://schemas.microsoft.com/office/powerpoint/2012/main">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 name="Picture 6"/>
          <p:cNvPicPr/>
          <p:nvPr/>
        </p:nvPicPr>
        <p:blipFill>
          <a:blip r:embed="rId2"/>
          <a:stretch/>
        </p:blipFill>
        <p:spPr>
          <a:xfrm>
            <a:off x="7596336" y="6165304"/>
            <a:ext cx="1439640" cy="598320"/>
          </a:xfrm>
          <a:prstGeom prst="rect">
            <a:avLst/>
          </a:prstGeom>
          <a:ln w="0">
            <a:noFill/>
          </a:ln>
        </p:spPr>
      </p:pic>
      <p:sp>
        <p:nvSpPr>
          <p:cNvPr id="101" name="Segnaposto contenuto 1"/>
          <p:cNvSpPr/>
          <p:nvPr/>
        </p:nvSpPr>
        <p:spPr>
          <a:xfrm>
            <a:off x="683568" y="1484784"/>
            <a:ext cx="7479342" cy="3313980"/>
          </a:xfrm>
          <a:prstGeom prst="rect">
            <a:avLst/>
          </a:prstGeom>
          <a:noFill/>
          <a:ln w="0">
            <a:noFill/>
          </a:ln>
        </p:spPr>
        <p:style>
          <a:lnRef idx="0">
            <a:scrgbClr r="0" g="0" b="0"/>
          </a:lnRef>
          <a:fillRef idx="0">
            <a:scrgbClr r="0" g="0" b="0"/>
          </a:fillRef>
          <a:effectRef idx="0">
            <a:scrgbClr r="0" g="0" b="0"/>
          </a:effectRef>
          <a:fontRef idx="minor"/>
        </p:style>
        <p:txBody>
          <a:bodyPr lIns="67500" tIns="33750" rIns="67500" bIns="33750" anchor="t">
            <a:noAutofit/>
          </a:bodyPr>
          <a:lstStyle/>
          <a:p>
            <a:pPr marL="257310" indent="-257310">
              <a:spcBef>
                <a:spcPts val="329"/>
              </a:spcBef>
              <a:buClr>
                <a:srgbClr val="FF0000"/>
              </a:buClr>
              <a:buFont typeface="Arial"/>
              <a:buChar char="•"/>
            </a:pPr>
            <a:r>
              <a:rPr lang="it-IT" sz="2400" b="1" spc="-1" dirty="0">
                <a:solidFill>
                  <a:srgbClr val="C00000"/>
                </a:solidFill>
              </a:rPr>
              <a:t>Anno 2023 – secondo semestre</a:t>
            </a:r>
            <a:r>
              <a:rPr lang="it-IT" sz="2400" spc="-1" dirty="0">
                <a:solidFill>
                  <a:srgbClr val="C00000"/>
                </a:solidFill>
              </a:rPr>
              <a:t>:</a:t>
            </a:r>
          </a:p>
          <a:p>
            <a:pPr marL="557280" lvl="1" indent="-214380">
              <a:spcBef>
                <a:spcPts val="329"/>
              </a:spcBef>
              <a:buClr>
                <a:srgbClr val="000000"/>
              </a:buClr>
              <a:buFont typeface="Arial"/>
              <a:buChar char="–"/>
            </a:pPr>
            <a:r>
              <a:rPr lang="it-IT" sz="2400" spc="-1" dirty="0">
                <a:solidFill>
                  <a:srgbClr val="000000"/>
                </a:solidFill>
              </a:rPr>
              <a:t>Progetti di inizio di attività specialistiche dedicate:</a:t>
            </a:r>
          </a:p>
          <a:p>
            <a:pPr marL="972000" lvl="2" indent="-216000">
              <a:lnSpc>
                <a:spcPct val="90000"/>
              </a:lnSpc>
              <a:spcBef>
                <a:spcPts val="638"/>
              </a:spcBef>
              <a:buClr>
                <a:srgbClr val="000000"/>
              </a:buClr>
              <a:buSzPct val="45000"/>
              <a:buFont typeface="Wingdings" charset="2"/>
              <a:buChar char=""/>
            </a:pPr>
            <a:r>
              <a:rPr lang="it-IT" sz="2400" spc="-1" dirty="0">
                <a:solidFill>
                  <a:srgbClr val="000000"/>
                </a:solidFill>
              </a:rPr>
              <a:t>Ambulatorio dedicato per il follow – up dei pazienti esposti ad amianto</a:t>
            </a:r>
          </a:p>
          <a:p>
            <a:pPr marL="972000" lvl="2" indent="-216000">
              <a:lnSpc>
                <a:spcPct val="90000"/>
              </a:lnSpc>
              <a:spcBef>
                <a:spcPts val="638"/>
              </a:spcBef>
              <a:buClr>
                <a:srgbClr val="000000"/>
              </a:buClr>
              <a:buSzPct val="45000"/>
              <a:buFont typeface="Wingdings" charset="2"/>
              <a:buChar char=""/>
            </a:pPr>
            <a:r>
              <a:rPr lang="it-IT" sz="2400" spc="-1" dirty="0">
                <a:solidFill>
                  <a:srgbClr val="000000"/>
                </a:solidFill>
              </a:rPr>
              <a:t>Implementazione dell’attività specialistica distrettuale con programma di avvio di follow – up “pro-attivo” dei pazienti in ossigenoterapia domiciliare a lungo termine e/o con presidi di ventilazione domiciliare</a:t>
            </a:r>
          </a:p>
          <a:p>
            <a:pPr marL="648000" lvl="1" indent="-243000">
              <a:spcBef>
                <a:spcPts val="851"/>
              </a:spcBef>
              <a:buClr>
                <a:srgbClr val="000000"/>
              </a:buClr>
              <a:buSzPct val="75000"/>
              <a:buFont typeface="Symbol"/>
              <a:buChar char=""/>
            </a:pPr>
            <a:r>
              <a:rPr lang="it-IT" sz="2400" spc="-1" dirty="0">
                <a:solidFill>
                  <a:srgbClr val="000000"/>
                </a:solidFill>
              </a:rPr>
              <a:t>Progressiva integrazione con le altre Strutture DST per valutazione multidisciplinare del paziente con plurime comorbidità</a:t>
            </a:r>
          </a:p>
          <a:p>
            <a:pPr>
              <a:lnSpc>
                <a:spcPct val="100000"/>
              </a:lnSpc>
            </a:pPr>
            <a:endParaRPr lang="it-IT" sz="2400" spc="-1" dirty="0">
              <a:solidFill>
                <a:srgbClr val="000000"/>
              </a:solidFill>
            </a:endParaRPr>
          </a:p>
          <a:p>
            <a:pPr>
              <a:lnSpc>
                <a:spcPct val="100000"/>
              </a:lnSpc>
            </a:pPr>
            <a:endParaRPr lang="it-IT" sz="2400" spc="-1" dirty="0">
              <a:solidFill>
                <a:srgbClr val="000000"/>
              </a:solidFill>
            </a:endParaRPr>
          </a:p>
        </p:txBody>
      </p:sp>
      <p:sp>
        <p:nvSpPr>
          <p:cNvPr id="5" name="CasellaDiTesto 2"/>
          <p:cNvSpPr/>
          <p:nvPr/>
        </p:nvSpPr>
        <p:spPr>
          <a:xfrm>
            <a:off x="1403648" y="188640"/>
            <a:ext cx="6264696" cy="745268"/>
          </a:xfrm>
          <a:prstGeom prst="rect">
            <a:avLst/>
          </a:prstGeom>
          <a:noFill/>
          <a:ln w="0">
            <a:noFill/>
          </a:ln>
        </p:spPr>
        <p:style>
          <a:lnRef idx="0">
            <a:scrgbClr r="0" g="0" b="0"/>
          </a:lnRef>
          <a:fillRef idx="0">
            <a:scrgbClr r="0" g="0" b="0"/>
          </a:fillRef>
          <a:effectRef idx="0">
            <a:scrgbClr r="0" g="0" b="0"/>
          </a:effectRef>
          <a:fontRef idx="minor"/>
        </p:style>
        <p:txBody>
          <a:bodyPr wrap="square" lIns="67500" tIns="33750" rIns="67500" bIns="33750" anchor="t">
            <a:spAutoFit/>
          </a:bodyPr>
          <a:lstStyle/>
          <a:p>
            <a:pPr algn="ctr">
              <a:lnSpc>
                <a:spcPct val="100000"/>
              </a:lnSpc>
            </a:pPr>
            <a:r>
              <a:rPr lang="it-IT" sz="4400" spc="-1" dirty="0" smtClean="0">
                <a:solidFill>
                  <a:srgbClr val="C00000"/>
                </a:solidFill>
                <a:ea typeface="ＭＳ Ｐゴシック"/>
              </a:rPr>
              <a:t>SC </a:t>
            </a:r>
            <a:r>
              <a:rPr lang="it-IT" sz="4400" spc="-1" dirty="0">
                <a:solidFill>
                  <a:srgbClr val="C00000"/>
                </a:solidFill>
                <a:ea typeface="ＭＳ Ｐゴシック"/>
              </a:rPr>
              <a:t>Patologie Respiratorie</a:t>
            </a:r>
            <a:endParaRPr lang="it-IT" sz="4400" spc="-1" dirty="0">
              <a:solidFill>
                <a:srgbClr val="C00000"/>
              </a:solidFill>
            </a:endParaRPr>
          </a:p>
        </p:txBody>
      </p:sp>
    </p:spTree>
    <p:extLst>
      <p:ext uri="{BB962C8B-B14F-4D97-AF65-F5344CB8AC3E}">
        <p14:creationId xmlns:p14="http://schemas.microsoft.com/office/powerpoint/2010/main" val="2073301665"/>
      </p:ext>
    </p:extLst>
  </p:cSld>
  <p:clrMapOvr>
    <a:masterClrMapping/>
  </p:clrMapOvr>
  <mc:AlternateContent xmlns:mc="http://schemas.openxmlformats.org/markup-compatibility/2006" xmlns:p14="http://schemas.microsoft.com/office/powerpoint/2010/main">
    <mc:Choice Requires="p14">
      <p:transition p14:dur="10"/>
    </mc:Choice>
    <mc:Fallback xmlns="" xmlns:p15="http://schemas.microsoft.com/office/powerpoint/2012/main">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90872" y="116632"/>
            <a:ext cx="8229600" cy="720080"/>
          </a:xfrm>
        </p:spPr>
        <p:txBody>
          <a:bodyPr>
            <a:normAutofit/>
          </a:bodyPr>
          <a:lstStyle/>
          <a:p>
            <a:r>
              <a:rPr lang="it-IT" sz="4000" dirty="0">
                <a:solidFill>
                  <a:srgbClr val="C00000"/>
                </a:solidFill>
              </a:rPr>
              <a:t>SC </a:t>
            </a:r>
            <a:r>
              <a:rPr lang="it-IT" sz="4000" dirty="0" smtClean="0">
                <a:solidFill>
                  <a:srgbClr val="C00000"/>
                </a:solidFill>
              </a:rPr>
              <a:t>Nefrologia e Dialisi (Area Isontina)</a:t>
            </a:r>
            <a:endParaRPr lang="it-IT" sz="4000" dirty="0">
              <a:solidFill>
                <a:srgbClr val="C00000"/>
              </a:solidFill>
            </a:endParaRPr>
          </a:p>
        </p:txBody>
      </p:sp>
      <p:sp>
        <p:nvSpPr>
          <p:cNvPr id="5" name="Segnaposto contenuto 4"/>
          <p:cNvSpPr>
            <a:spLocks noGrp="1"/>
          </p:cNvSpPr>
          <p:nvPr>
            <p:ph idx="1"/>
          </p:nvPr>
        </p:nvSpPr>
        <p:spPr>
          <a:xfrm>
            <a:off x="117848" y="836712"/>
            <a:ext cx="8928992" cy="5328592"/>
          </a:xfrm>
        </p:spPr>
        <p:txBody>
          <a:bodyPr>
            <a:noAutofit/>
          </a:bodyPr>
          <a:lstStyle/>
          <a:p>
            <a:pPr lvl="1">
              <a:spcBef>
                <a:spcPts val="0"/>
              </a:spcBef>
            </a:pPr>
            <a:endParaRPr lang="it-IT" sz="2200" dirty="0"/>
          </a:p>
          <a:p>
            <a:pPr marL="457200" lvl="1" indent="0">
              <a:spcBef>
                <a:spcPts val="0"/>
              </a:spcBef>
              <a:buNone/>
            </a:pPr>
            <a:endParaRPr lang="it-IT" sz="1600" dirty="0"/>
          </a:p>
          <a:p>
            <a:pPr lvl="1">
              <a:spcBef>
                <a:spcPts val="0"/>
              </a:spcBef>
            </a:pPr>
            <a:r>
              <a:rPr lang="it-IT" sz="2000" dirty="0"/>
              <a:t>Attività totale nel 2022: 21395 (nel 2019: 20929) di cui visite 3847 (nel 2019: 3381) </a:t>
            </a:r>
          </a:p>
          <a:p>
            <a:pPr lvl="1">
              <a:spcBef>
                <a:spcPts val="0"/>
              </a:spcBef>
            </a:pPr>
            <a:endParaRPr lang="it-IT" sz="2000" dirty="0"/>
          </a:p>
          <a:p>
            <a:pPr lvl="1">
              <a:spcBef>
                <a:spcPts val="0"/>
              </a:spcBef>
            </a:pPr>
            <a:r>
              <a:rPr lang="it-IT" sz="2000" dirty="0"/>
              <a:t>Attività ambulatoriale al mattino e al pomeriggio a Gorizia e a Monfalcone negli orari di apertura dei Centri</a:t>
            </a:r>
          </a:p>
          <a:p>
            <a:pPr lvl="1">
              <a:spcBef>
                <a:spcPts val="0"/>
              </a:spcBef>
            </a:pPr>
            <a:endParaRPr lang="it-IT" sz="2000" dirty="0"/>
          </a:p>
          <a:p>
            <a:pPr lvl="1">
              <a:spcBef>
                <a:spcPts val="0"/>
              </a:spcBef>
            </a:pPr>
            <a:r>
              <a:rPr lang="it-IT" sz="2000" dirty="0"/>
              <a:t>Ricovero per pazienti che necessitano di biopsia renale per la diagnosi delle nefropatie; o l’attività chirurgica di posizionamento di catetere peritoneale per dialisi domiciliare e di allestimento di accesso venoso per emodialisi </a:t>
            </a:r>
          </a:p>
          <a:p>
            <a:pPr lvl="1">
              <a:spcBef>
                <a:spcPts val="0"/>
              </a:spcBef>
            </a:pPr>
            <a:endParaRPr lang="it-IT" sz="2000" dirty="0"/>
          </a:p>
          <a:p>
            <a:pPr lvl="1">
              <a:spcBef>
                <a:spcPts val="0"/>
              </a:spcBef>
            </a:pPr>
            <a:r>
              <a:rPr lang="it-IT" sz="2000" dirty="0"/>
              <a:t>Ricovero </a:t>
            </a:r>
            <a:r>
              <a:rPr lang="it-IT" sz="2000" dirty="0" err="1"/>
              <a:t>Day</a:t>
            </a:r>
            <a:r>
              <a:rPr lang="it-IT" sz="2000" dirty="0"/>
              <a:t> Hospital per la terapia immunosoppressiva delle patologie renali </a:t>
            </a:r>
            <a:r>
              <a:rPr lang="it-IT" sz="2000" dirty="0" err="1"/>
              <a:t>immunomediate</a:t>
            </a:r>
            <a:r>
              <a:rPr lang="it-IT" sz="2000" dirty="0"/>
              <a:t>, per gli interventi chirurgici di pertinenza nefrologica compresa la terapia delle problematiche legate all’accesso vascolare</a:t>
            </a:r>
          </a:p>
          <a:p>
            <a:pPr lvl="1">
              <a:spcBef>
                <a:spcPts val="0"/>
              </a:spcBef>
            </a:pPr>
            <a:endParaRPr lang="it-IT" sz="2200" dirty="0"/>
          </a:p>
          <a:p>
            <a:pPr marL="457200" lvl="1" indent="0">
              <a:spcBef>
                <a:spcPts val="0"/>
              </a:spcBef>
              <a:buNone/>
            </a:pPr>
            <a:endParaRPr lang="it-IT" sz="1600" dirty="0"/>
          </a:p>
        </p:txBody>
      </p:sp>
      <p:pic>
        <p:nvPicPr>
          <p:cNvPr id="6" name="Picture 6"/>
          <p:cNvPicPr/>
          <p:nvPr/>
        </p:nvPicPr>
        <p:blipFill>
          <a:blip r:embed="rId2"/>
          <a:stretch/>
        </p:blipFill>
        <p:spPr>
          <a:xfrm>
            <a:off x="7596336" y="6165304"/>
            <a:ext cx="1439640" cy="598320"/>
          </a:xfrm>
          <a:prstGeom prst="rect">
            <a:avLst/>
          </a:prstGeom>
          <a:ln w="0">
            <a:noFill/>
          </a:ln>
        </p:spPr>
      </p:pic>
    </p:spTree>
    <p:extLst>
      <p:ext uri="{BB962C8B-B14F-4D97-AF65-F5344CB8AC3E}">
        <p14:creationId xmlns:p14="http://schemas.microsoft.com/office/powerpoint/2010/main" val="193845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183554" y="692696"/>
            <a:ext cx="8928992" cy="5733256"/>
          </a:xfrm>
        </p:spPr>
        <p:txBody>
          <a:bodyPr>
            <a:noAutofit/>
          </a:bodyPr>
          <a:lstStyle/>
          <a:p>
            <a:pPr marL="457200" lvl="1" indent="0">
              <a:spcBef>
                <a:spcPts val="0"/>
              </a:spcBef>
              <a:buNone/>
            </a:pPr>
            <a:endParaRPr lang="it-IT" sz="1800" dirty="0"/>
          </a:p>
          <a:p>
            <a:pPr marL="457200" lvl="1" indent="0">
              <a:spcBef>
                <a:spcPts val="0"/>
              </a:spcBef>
              <a:buNone/>
            </a:pPr>
            <a:endParaRPr lang="it-IT" sz="2200" dirty="0"/>
          </a:p>
          <a:p>
            <a:pPr lvl="1">
              <a:spcBef>
                <a:spcPts val="0"/>
              </a:spcBef>
            </a:pPr>
            <a:r>
              <a:rPr lang="it-IT" sz="2200" dirty="0"/>
              <a:t>Ambulatorio delle glomerulonefriti (medico-infermiere)</a:t>
            </a:r>
          </a:p>
          <a:p>
            <a:pPr lvl="1">
              <a:spcBef>
                <a:spcPts val="0"/>
              </a:spcBef>
            </a:pPr>
            <a:endParaRPr lang="it-IT" sz="1400" dirty="0"/>
          </a:p>
          <a:p>
            <a:pPr lvl="1">
              <a:spcBef>
                <a:spcPts val="0"/>
              </a:spcBef>
            </a:pPr>
            <a:r>
              <a:rPr lang="it-IT" sz="2200" dirty="0"/>
              <a:t>Ambulatorio per il </a:t>
            </a:r>
            <a:r>
              <a:rPr lang="it-IT" sz="2200" dirty="0" err="1"/>
              <a:t>follow</a:t>
            </a:r>
            <a:r>
              <a:rPr lang="it-IT" sz="2200" dirty="0"/>
              <a:t> up dei trapiantati renale (medico-infermiere)</a:t>
            </a:r>
          </a:p>
          <a:p>
            <a:pPr lvl="1">
              <a:spcBef>
                <a:spcPts val="0"/>
              </a:spcBef>
            </a:pPr>
            <a:endParaRPr lang="it-IT" sz="1400" dirty="0"/>
          </a:p>
          <a:p>
            <a:pPr lvl="1">
              <a:spcBef>
                <a:spcPts val="0"/>
              </a:spcBef>
            </a:pPr>
            <a:r>
              <a:rPr lang="it-IT" sz="2200" dirty="0"/>
              <a:t>Ambulatorio di orientamento alla terapia sostitutiva renale (medico-infermiere-dietista)</a:t>
            </a:r>
          </a:p>
          <a:p>
            <a:pPr marL="457200" lvl="1" indent="0">
              <a:spcBef>
                <a:spcPts val="0"/>
              </a:spcBef>
              <a:buNone/>
            </a:pPr>
            <a:endParaRPr lang="it-IT" sz="1400" dirty="0"/>
          </a:p>
          <a:p>
            <a:pPr lvl="1">
              <a:spcBef>
                <a:spcPts val="0"/>
              </a:spcBef>
            </a:pPr>
            <a:r>
              <a:rPr lang="it-IT" sz="2200" dirty="0"/>
              <a:t>Ambulatorio dializzati peritoneali (medico-infermiere-dietista)</a:t>
            </a:r>
          </a:p>
          <a:p>
            <a:pPr marL="457200" lvl="1" indent="0">
              <a:spcBef>
                <a:spcPts val="0"/>
              </a:spcBef>
              <a:buNone/>
            </a:pPr>
            <a:r>
              <a:rPr lang="it-IT" sz="2200" dirty="0"/>
              <a:t>     Con accessi domiciliari per formazione- </a:t>
            </a:r>
            <a:r>
              <a:rPr lang="it-IT" sz="2200" dirty="0" err="1"/>
              <a:t>follow</a:t>
            </a:r>
            <a:r>
              <a:rPr lang="it-IT" sz="2200" dirty="0"/>
              <a:t> up)</a:t>
            </a:r>
          </a:p>
          <a:p>
            <a:pPr lvl="1">
              <a:spcBef>
                <a:spcPts val="0"/>
              </a:spcBef>
            </a:pPr>
            <a:endParaRPr lang="it-IT" sz="1400" dirty="0"/>
          </a:p>
          <a:p>
            <a:pPr lvl="1">
              <a:spcBef>
                <a:spcPts val="0"/>
              </a:spcBef>
            </a:pPr>
            <a:r>
              <a:rPr lang="it-IT" sz="2200" dirty="0"/>
              <a:t>Attività dialitica sulle due sedi Gorizia e Monfalcone (infermiere-medico-dietista)</a:t>
            </a:r>
          </a:p>
          <a:p>
            <a:pPr marL="457200" lvl="1" indent="0">
              <a:spcBef>
                <a:spcPts val="0"/>
              </a:spcBef>
              <a:buNone/>
            </a:pPr>
            <a:endParaRPr lang="it-IT" sz="2200" dirty="0"/>
          </a:p>
          <a:p>
            <a:pPr lvl="1">
              <a:spcBef>
                <a:spcPts val="0"/>
              </a:spcBef>
            </a:pPr>
            <a:r>
              <a:rPr lang="it-IT" sz="2200" dirty="0"/>
              <a:t>Attività di consulenza per RSA Gorizia Monfalcone</a:t>
            </a:r>
          </a:p>
        </p:txBody>
      </p:sp>
      <p:sp>
        <p:nvSpPr>
          <p:cNvPr id="6" name="Titolo 3"/>
          <p:cNvSpPr>
            <a:spLocks noGrp="1"/>
          </p:cNvSpPr>
          <p:nvPr>
            <p:ph type="title"/>
          </p:nvPr>
        </p:nvSpPr>
        <p:spPr>
          <a:xfrm>
            <a:off x="590872" y="116632"/>
            <a:ext cx="8229600" cy="720080"/>
          </a:xfrm>
        </p:spPr>
        <p:txBody>
          <a:bodyPr>
            <a:normAutofit/>
          </a:bodyPr>
          <a:lstStyle/>
          <a:p>
            <a:r>
              <a:rPr lang="it-IT" sz="4000" dirty="0">
                <a:solidFill>
                  <a:srgbClr val="C00000"/>
                </a:solidFill>
              </a:rPr>
              <a:t>SC </a:t>
            </a:r>
            <a:r>
              <a:rPr lang="it-IT" sz="4000" dirty="0" smtClean="0">
                <a:solidFill>
                  <a:srgbClr val="C00000"/>
                </a:solidFill>
              </a:rPr>
              <a:t>Nefrologia e Dialisi (Area Isontina)</a:t>
            </a:r>
            <a:endParaRPr lang="it-IT" sz="4000" dirty="0">
              <a:solidFill>
                <a:srgbClr val="C00000"/>
              </a:solidFill>
            </a:endParaRPr>
          </a:p>
        </p:txBody>
      </p:sp>
      <p:pic>
        <p:nvPicPr>
          <p:cNvPr id="7" name="Picture 6"/>
          <p:cNvPicPr/>
          <p:nvPr/>
        </p:nvPicPr>
        <p:blipFill>
          <a:blip r:embed="rId2"/>
          <a:stretch/>
        </p:blipFill>
        <p:spPr>
          <a:xfrm>
            <a:off x="7596336" y="6165304"/>
            <a:ext cx="1439640" cy="598320"/>
          </a:xfrm>
          <a:prstGeom prst="rect">
            <a:avLst/>
          </a:prstGeom>
          <a:ln w="0">
            <a:noFill/>
          </a:ln>
        </p:spPr>
      </p:pic>
    </p:spTree>
    <p:extLst>
      <p:ext uri="{BB962C8B-B14F-4D97-AF65-F5344CB8AC3E}">
        <p14:creationId xmlns:p14="http://schemas.microsoft.com/office/powerpoint/2010/main" val="1867512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107504" y="1340768"/>
            <a:ext cx="8928992" cy="4320480"/>
          </a:xfrm>
        </p:spPr>
        <p:txBody>
          <a:bodyPr>
            <a:noAutofit/>
          </a:bodyPr>
          <a:lstStyle/>
          <a:p>
            <a:pPr marL="457200" lvl="1" indent="0">
              <a:spcBef>
                <a:spcPts val="0"/>
              </a:spcBef>
              <a:buNone/>
            </a:pPr>
            <a:endParaRPr lang="it-IT" sz="1600" dirty="0"/>
          </a:p>
          <a:p>
            <a:pPr lvl="1">
              <a:spcBef>
                <a:spcPts val="0"/>
              </a:spcBef>
            </a:pPr>
            <a:r>
              <a:rPr lang="it-IT" sz="2400" dirty="0"/>
              <a:t>Il nefrologo è contattabile (8-19) </a:t>
            </a:r>
            <a:r>
              <a:rPr lang="it-IT" sz="2400" dirty="0" smtClean="0"/>
              <a:t>ad un numero dedicato</a:t>
            </a:r>
          </a:p>
          <a:p>
            <a:pPr marL="457200" lvl="1" indent="0">
              <a:spcBef>
                <a:spcPts val="0"/>
              </a:spcBef>
              <a:buNone/>
            </a:pPr>
            <a:endParaRPr lang="it-IT" sz="2400" dirty="0" smtClean="0"/>
          </a:p>
          <a:p>
            <a:pPr lvl="1">
              <a:spcBef>
                <a:spcPts val="0"/>
              </a:spcBef>
            </a:pPr>
            <a:r>
              <a:rPr lang="it-IT" sz="2400" dirty="0" smtClean="0"/>
              <a:t>Iniziato l’ambulatorio per l’osteoporosi</a:t>
            </a:r>
          </a:p>
          <a:p>
            <a:pPr marL="457200" lvl="1" indent="0">
              <a:spcBef>
                <a:spcPts val="0"/>
              </a:spcBef>
              <a:buNone/>
            </a:pPr>
            <a:endParaRPr lang="it-IT" sz="2400" dirty="0"/>
          </a:p>
          <a:p>
            <a:pPr lvl="1">
              <a:spcBef>
                <a:spcPts val="0"/>
              </a:spcBef>
            </a:pPr>
            <a:r>
              <a:rPr lang="it-IT" sz="2400" dirty="0"/>
              <a:t>Iniziata attività presso il Distretto Alto Isontino a Cormons e presso la casa di riposo e RSA</a:t>
            </a:r>
          </a:p>
          <a:p>
            <a:pPr marL="457200" lvl="1" indent="0">
              <a:spcBef>
                <a:spcPts val="0"/>
              </a:spcBef>
              <a:buNone/>
            </a:pPr>
            <a:endParaRPr lang="it-IT" sz="2400" dirty="0"/>
          </a:p>
          <a:p>
            <a:pPr lvl="1">
              <a:spcBef>
                <a:spcPts val="0"/>
              </a:spcBef>
            </a:pPr>
            <a:r>
              <a:rPr lang="it-IT" sz="2400" dirty="0"/>
              <a:t>Iniziata attività presso il Distretto a Aurisina</a:t>
            </a:r>
          </a:p>
          <a:p>
            <a:pPr marL="457200" lvl="1" indent="0">
              <a:spcBef>
                <a:spcPts val="0"/>
              </a:spcBef>
              <a:buNone/>
            </a:pPr>
            <a:r>
              <a:rPr lang="it-IT" sz="2400" dirty="0"/>
              <a:t> </a:t>
            </a:r>
          </a:p>
          <a:p>
            <a:pPr lvl="1">
              <a:spcBef>
                <a:spcPts val="0"/>
              </a:spcBef>
            </a:pPr>
            <a:r>
              <a:rPr lang="it-IT" sz="2400" dirty="0"/>
              <a:t>Emodialisi domiciliare</a:t>
            </a:r>
          </a:p>
          <a:p>
            <a:pPr marL="457200" lvl="1" indent="0">
              <a:buNone/>
            </a:pPr>
            <a:endParaRPr lang="it-IT" sz="2400" dirty="0"/>
          </a:p>
        </p:txBody>
      </p:sp>
      <p:sp>
        <p:nvSpPr>
          <p:cNvPr id="6" name="Titolo 3"/>
          <p:cNvSpPr>
            <a:spLocks noGrp="1"/>
          </p:cNvSpPr>
          <p:nvPr>
            <p:ph type="title"/>
          </p:nvPr>
        </p:nvSpPr>
        <p:spPr>
          <a:xfrm>
            <a:off x="590872" y="116632"/>
            <a:ext cx="8229600" cy="720080"/>
          </a:xfrm>
        </p:spPr>
        <p:txBody>
          <a:bodyPr>
            <a:normAutofit/>
          </a:bodyPr>
          <a:lstStyle/>
          <a:p>
            <a:r>
              <a:rPr lang="it-IT" sz="4000" dirty="0">
                <a:solidFill>
                  <a:srgbClr val="C00000"/>
                </a:solidFill>
              </a:rPr>
              <a:t>SC </a:t>
            </a:r>
            <a:r>
              <a:rPr lang="it-IT" sz="4000" dirty="0" smtClean="0">
                <a:solidFill>
                  <a:srgbClr val="C00000"/>
                </a:solidFill>
              </a:rPr>
              <a:t>Nefrologia e Dialisi (Area Isontina)</a:t>
            </a:r>
            <a:endParaRPr lang="it-IT" sz="4000" dirty="0">
              <a:solidFill>
                <a:srgbClr val="C00000"/>
              </a:solidFill>
            </a:endParaRPr>
          </a:p>
        </p:txBody>
      </p:sp>
      <p:pic>
        <p:nvPicPr>
          <p:cNvPr id="7" name="Picture 6"/>
          <p:cNvPicPr/>
          <p:nvPr/>
        </p:nvPicPr>
        <p:blipFill>
          <a:blip r:embed="rId2"/>
          <a:stretch/>
        </p:blipFill>
        <p:spPr>
          <a:xfrm>
            <a:off x="7596336" y="6165304"/>
            <a:ext cx="1439640" cy="598320"/>
          </a:xfrm>
          <a:prstGeom prst="rect">
            <a:avLst/>
          </a:prstGeom>
          <a:ln w="0">
            <a:noFill/>
          </a:ln>
        </p:spPr>
      </p:pic>
    </p:spTree>
    <p:extLst>
      <p:ext uri="{BB962C8B-B14F-4D97-AF65-F5344CB8AC3E}">
        <p14:creationId xmlns:p14="http://schemas.microsoft.com/office/powerpoint/2010/main" val="38086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it-IT" dirty="0" smtClean="0">
                <a:solidFill>
                  <a:srgbClr val="C00000"/>
                </a:solidFill>
              </a:rPr>
              <a:t>DST – ASUGI: </a:t>
            </a:r>
            <a:r>
              <a:rPr lang="it-IT" dirty="0" smtClean="0">
                <a:solidFill>
                  <a:srgbClr val="C00000"/>
                </a:solidFill>
              </a:rPr>
              <a:t>Alcuni dati </a:t>
            </a:r>
            <a:endParaRPr lang="it-IT" dirty="0">
              <a:solidFill>
                <a:srgbClr val="C00000"/>
              </a:solidFill>
            </a:endParaRPr>
          </a:p>
        </p:txBody>
      </p:sp>
      <p:sp>
        <p:nvSpPr>
          <p:cNvPr id="3" name="Content Placeholder 2"/>
          <p:cNvSpPr>
            <a:spLocks noGrp="1"/>
          </p:cNvSpPr>
          <p:nvPr>
            <p:ph idx="1"/>
          </p:nvPr>
        </p:nvSpPr>
        <p:spPr>
          <a:xfrm>
            <a:off x="323528" y="1196752"/>
            <a:ext cx="8640960" cy="4853136"/>
          </a:xfrm>
        </p:spPr>
        <p:txBody>
          <a:bodyPr>
            <a:noAutofit/>
          </a:bodyPr>
          <a:lstStyle/>
          <a:p>
            <a:r>
              <a:rPr lang="it-IT" sz="2400" b="1" u="sng" dirty="0" smtClean="0"/>
              <a:t>90.000 utenti con almeno una delle 4 patologie di interesse</a:t>
            </a:r>
            <a:r>
              <a:rPr lang="it-IT" sz="2400" dirty="0" smtClean="0"/>
              <a:t> (cardiologiche, diabetologiche, pneumologiche, nefrologiche)</a:t>
            </a:r>
          </a:p>
          <a:p>
            <a:r>
              <a:rPr lang="it-IT" sz="2400" b="1" u="sng" dirty="0" smtClean="0"/>
              <a:t>25.000 utenti (8% della popolazione) con almeno due delle 4 patologie di interesse che determinano 2/3 dei ricoveri cardiovascolari </a:t>
            </a:r>
          </a:p>
          <a:p>
            <a:r>
              <a:rPr lang="it-IT" sz="2400" b="1" u="sng" dirty="0" smtClean="0"/>
              <a:t>Nel 2022 (DST-ASUGI):</a:t>
            </a:r>
          </a:p>
          <a:p>
            <a:pPr lvl="1"/>
            <a:r>
              <a:rPr lang="it-IT" sz="2400" dirty="0" smtClean="0"/>
              <a:t>120.000 prestazioni clinico-strumentali-assistenziali  ambulatoriali nelle 4 strutture (20.000 Area Isontina)</a:t>
            </a:r>
          </a:p>
          <a:p>
            <a:pPr lvl="1"/>
            <a:r>
              <a:rPr lang="it-IT" sz="2400" dirty="0" smtClean="0"/>
              <a:t>20.000 dialisi in Nefrologia e Dialisi (Area Isontina)</a:t>
            </a:r>
          </a:p>
          <a:p>
            <a:r>
              <a:rPr lang="it-IT" sz="2400" b="1" u="sng" dirty="0" smtClean="0"/>
              <a:t>Proiezione 2024-2025 (DST-ASUGI): </a:t>
            </a:r>
          </a:p>
          <a:p>
            <a:pPr lvl="1"/>
            <a:r>
              <a:rPr lang="it-IT" sz="2400" dirty="0" smtClean="0"/>
              <a:t>Oltre 150.000 prestazioni clinico-strumentali-assistenziali ambulatoriali (50.000 Area Isontina)</a:t>
            </a:r>
          </a:p>
          <a:p>
            <a:pPr lvl="1"/>
            <a:r>
              <a:rPr lang="it-IT" sz="2400" dirty="0" smtClean="0"/>
              <a:t>Aumento 2%/anno sedute dialitiche </a:t>
            </a:r>
          </a:p>
          <a:p>
            <a:pPr marL="457200" lvl="1" indent="0">
              <a:buNone/>
            </a:pPr>
            <a:endParaRPr lang="it-IT" sz="2400" dirty="0" smtClean="0"/>
          </a:p>
        </p:txBody>
      </p:sp>
      <p:pic>
        <p:nvPicPr>
          <p:cNvPr id="4" name="Picture 1"/>
          <p:cNvPicPr/>
          <p:nvPr/>
        </p:nvPicPr>
        <p:blipFill>
          <a:blip r:embed="rId2"/>
          <a:stretch/>
        </p:blipFill>
        <p:spPr>
          <a:xfrm>
            <a:off x="7596336" y="6154176"/>
            <a:ext cx="1439640" cy="598320"/>
          </a:xfrm>
          <a:prstGeom prst="rect">
            <a:avLst/>
          </a:prstGeom>
          <a:ln w="0">
            <a:noFill/>
          </a:ln>
        </p:spPr>
      </p:pic>
    </p:spTree>
    <p:extLst>
      <p:ext uri="{BB962C8B-B14F-4D97-AF65-F5344CB8AC3E}">
        <p14:creationId xmlns:p14="http://schemas.microsoft.com/office/powerpoint/2010/main" val="3801780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lstStyle/>
          <a:p>
            <a:r>
              <a:rPr lang="it-IT" dirty="0" smtClean="0">
                <a:solidFill>
                  <a:srgbClr val="C00000"/>
                </a:solidFill>
              </a:rPr>
              <a:t>DST – integrazione e condivisione</a:t>
            </a:r>
            <a:endParaRPr lang="it-IT" dirty="0">
              <a:solidFill>
                <a:srgbClr val="C00000"/>
              </a:solidFill>
            </a:endParaRPr>
          </a:p>
        </p:txBody>
      </p:sp>
      <p:sp>
        <p:nvSpPr>
          <p:cNvPr id="3" name="Content Placeholder 2"/>
          <p:cNvSpPr>
            <a:spLocks noGrp="1"/>
          </p:cNvSpPr>
          <p:nvPr>
            <p:ph idx="1"/>
          </p:nvPr>
        </p:nvSpPr>
        <p:spPr>
          <a:xfrm>
            <a:off x="457200" y="1124744"/>
            <a:ext cx="8229600" cy="4525963"/>
          </a:xfrm>
        </p:spPr>
        <p:txBody>
          <a:bodyPr>
            <a:noAutofit/>
          </a:bodyPr>
          <a:lstStyle/>
          <a:p>
            <a:pPr marL="342900" lvl="1" indent="-342900" algn="just">
              <a:spcBef>
                <a:spcPts val="1200"/>
              </a:spcBef>
              <a:buFont typeface="Arial" panose="020B0604020202020204" pitchFamily="34" charset="0"/>
              <a:buChar char="•"/>
            </a:pPr>
            <a:r>
              <a:rPr lang="it-IT" sz="2200" u="sng" dirty="0" smtClean="0"/>
              <a:t>Intercettare i </a:t>
            </a:r>
            <a:r>
              <a:rPr lang="it-IT" sz="2200" b="1" u="sng" dirty="0"/>
              <a:t>pazienti cronici multimorbidi </a:t>
            </a:r>
            <a:r>
              <a:rPr lang="it-IT" sz="2200" u="sng" dirty="0" smtClean="0"/>
              <a:t>ambulatoriali</a:t>
            </a:r>
            <a:r>
              <a:rPr lang="it-IT" sz="2200" dirty="0" smtClean="0"/>
              <a:t> per </a:t>
            </a:r>
            <a:r>
              <a:rPr lang="it-IT" sz="2200" dirty="0"/>
              <a:t>promuovere una </a:t>
            </a:r>
            <a:r>
              <a:rPr lang="it-IT" sz="2200" u="sng" dirty="0"/>
              <a:t>gestione olistica, integrata, multidisciplinare, </a:t>
            </a:r>
            <a:r>
              <a:rPr lang="it-IT" sz="2200" dirty="0"/>
              <a:t>sotto la </a:t>
            </a:r>
            <a:r>
              <a:rPr lang="it-IT" sz="2200" dirty="0" smtClean="0"/>
              <a:t>guida di </a:t>
            </a:r>
            <a:r>
              <a:rPr lang="it-IT" sz="2200" dirty="0"/>
              <a:t>un </a:t>
            </a:r>
            <a:r>
              <a:rPr lang="it-IT" sz="2200" u="sng" dirty="0"/>
              <a:t>case manager prevalente e dinamico</a:t>
            </a:r>
            <a:r>
              <a:rPr lang="it-IT" sz="2200" dirty="0"/>
              <a:t>, in collaborazione con ospedale, </a:t>
            </a:r>
            <a:r>
              <a:rPr lang="it-IT" sz="2200" dirty="0" smtClean="0"/>
              <a:t>territorio e </a:t>
            </a:r>
            <a:r>
              <a:rPr lang="it-IT" sz="2200" dirty="0"/>
              <a:t>medicina generale.</a:t>
            </a:r>
          </a:p>
          <a:p>
            <a:pPr marL="342900" lvl="1" indent="-342900" algn="just">
              <a:spcBef>
                <a:spcPts val="1200"/>
              </a:spcBef>
              <a:buFont typeface="Arial" panose="020B0604020202020204" pitchFamily="34" charset="0"/>
              <a:buChar char="•"/>
            </a:pPr>
            <a:r>
              <a:rPr lang="it-IT" sz="2200" dirty="0"/>
              <a:t>Il percorso ideale dovrebbe a tendere a </a:t>
            </a:r>
            <a:r>
              <a:rPr lang="it-IT" sz="2200" b="1" u="sng" dirty="0"/>
              <a:t>minimizzare il numero dei casi presi in carico dal DST che vengono rimandati al curante per programmare tramite CUP gli esami di approfondimento </a:t>
            </a:r>
            <a:r>
              <a:rPr lang="it-IT" sz="2200" dirty="0"/>
              <a:t>inerenti tutte le nostre discipline (massimizzando appropriatezza e percorsi interni condivisi).</a:t>
            </a:r>
          </a:p>
          <a:p>
            <a:pPr algn="just">
              <a:spcBef>
                <a:spcPts val="1200"/>
              </a:spcBef>
            </a:pPr>
            <a:r>
              <a:rPr lang="it-IT" sz="2200" b="1" u="sng" dirty="0" smtClean="0"/>
              <a:t>Cellulari dedicati </a:t>
            </a:r>
            <a:r>
              <a:rPr lang="it-IT" sz="2200" dirty="0" smtClean="0"/>
              <a:t>(discussione </a:t>
            </a:r>
            <a:r>
              <a:rPr lang="it-IT" sz="2200" dirty="0"/>
              <a:t>casi,  programmazione visite urgenti, chiarimenti su impostazioni terapeutiche o referti, criticità su piani terapeutici, visite </a:t>
            </a:r>
            <a:r>
              <a:rPr lang="it-IT" sz="2200" dirty="0" smtClean="0"/>
              <a:t>domiciliari)</a:t>
            </a:r>
          </a:p>
          <a:p>
            <a:pPr algn="just">
              <a:spcBef>
                <a:spcPts val="1200"/>
              </a:spcBef>
            </a:pPr>
            <a:r>
              <a:rPr lang="it-IT" sz="2200" b="1" u="sng" dirty="0" smtClean="0"/>
              <a:t>Piattaforma digitale regionale </a:t>
            </a:r>
            <a:r>
              <a:rPr lang="it-IT" sz="2200" dirty="0" smtClean="0"/>
              <a:t>per televisita e teleconsulto (fine 2023), telemonitoraggio domiciliare (2024)</a:t>
            </a:r>
            <a:endParaRPr lang="it-IT" sz="2200" dirty="0"/>
          </a:p>
        </p:txBody>
      </p:sp>
      <p:pic>
        <p:nvPicPr>
          <p:cNvPr id="4" name="Picture 1"/>
          <p:cNvPicPr/>
          <p:nvPr/>
        </p:nvPicPr>
        <p:blipFill>
          <a:blip r:embed="rId2"/>
          <a:stretch/>
        </p:blipFill>
        <p:spPr>
          <a:xfrm>
            <a:off x="7596336" y="6154176"/>
            <a:ext cx="1439640" cy="598320"/>
          </a:xfrm>
          <a:prstGeom prst="rect">
            <a:avLst/>
          </a:prstGeom>
          <a:ln w="0">
            <a:noFill/>
          </a:ln>
        </p:spPr>
      </p:pic>
    </p:spTree>
    <p:extLst>
      <p:ext uri="{BB962C8B-B14F-4D97-AF65-F5344CB8AC3E}">
        <p14:creationId xmlns:p14="http://schemas.microsoft.com/office/powerpoint/2010/main" val="2896811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50106"/>
          </a:xfrm>
        </p:spPr>
        <p:txBody>
          <a:bodyPr>
            <a:normAutofit/>
          </a:bodyPr>
          <a:lstStyle/>
          <a:p>
            <a:r>
              <a:rPr lang="it-IT" dirty="0" smtClean="0">
                <a:solidFill>
                  <a:srgbClr val="C00000"/>
                </a:solidFill>
              </a:rPr>
              <a:t>SC </a:t>
            </a:r>
            <a:r>
              <a:rPr lang="it-IT" dirty="0">
                <a:solidFill>
                  <a:srgbClr val="C00000"/>
                </a:solidFill>
              </a:rPr>
              <a:t>Patologie </a:t>
            </a:r>
            <a:r>
              <a:rPr lang="it-IT" dirty="0" smtClean="0">
                <a:solidFill>
                  <a:srgbClr val="C00000"/>
                </a:solidFill>
              </a:rPr>
              <a:t>Cardiovascolari</a:t>
            </a:r>
            <a:endParaRPr lang="it-IT" dirty="0">
              <a:solidFill>
                <a:srgbClr val="C00000"/>
              </a:solidFill>
            </a:endParaRPr>
          </a:p>
        </p:txBody>
      </p:sp>
      <p:sp>
        <p:nvSpPr>
          <p:cNvPr id="3" name="Content Placeholder 2"/>
          <p:cNvSpPr>
            <a:spLocks noGrp="1"/>
          </p:cNvSpPr>
          <p:nvPr>
            <p:ph idx="1"/>
          </p:nvPr>
        </p:nvSpPr>
        <p:spPr>
          <a:xfrm>
            <a:off x="323528" y="1052736"/>
            <a:ext cx="8496944" cy="5328592"/>
          </a:xfrm>
        </p:spPr>
        <p:txBody>
          <a:bodyPr>
            <a:noAutofit/>
          </a:bodyPr>
          <a:lstStyle/>
          <a:p>
            <a:pPr marL="266700" lvl="1" indent="-266700" algn="just"/>
            <a:r>
              <a:rPr lang="it-IT" sz="2200" b="1" u="sng" dirty="0" smtClean="0"/>
              <a:t>Sede Hub Giuliana</a:t>
            </a:r>
            <a:r>
              <a:rPr lang="it-IT" sz="2200" dirty="0" smtClean="0"/>
              <a:t>: Ospedale Maggiore, Trieste</a:t>
            </a:r>
          </a:p>
          <a:p>
            <a:pPr marL="666750" lvl="2" indent="-266700" algn="just"/>
            <a:r>
              <a:rPr lang="it-IT" sz="2200" dirty="0" smtClean="0"/>
              <a:t>Giornate cliniche e assistenziali dedicate ai </a:t>
            </a:r>
            <a:r>
              <a:rPr lang="it-IT" sz="2200" u="sng" dirty="0" smtClean="0"/>
              <a:t>Distretti di Muggia e Puccini, RSA, Ospedale di Comunità, visite domiciliari </a:t>
            </a:r>
            <a:r>
              <a:rPr lang="it-IT" sz="2200" dirty="0" smtClean="0"/>
              <a:t>(dimissioni protette e percorsi condivisi con la medicina generale)</a:t>
            </a:r>
          </a:p>
          <a:p>
            <a:pPr marL="666750" lvl="2" indent="-266700" algn="just"/>
            <a:r>
              <a:rPr lang="it-IT" sz="2200" dirty="0" smtClean="0"/>
              <a:t>Ambulatori dedicati, Ambulatori Infermieristici</a:t>
            </a:r>
            <a:endParaRPr lang="it-IT" sz="2200" dirty="0" smtClean="0"/>
          </a:p>
          <a:p>
            <a:pPr marL="266700" lvl="1" indent="-266700" algn="just"/>
            <a:r>
              <a:rPr lang="it-IT" sz="2200" b="1" u="sng" dirty="0" smtClean="0"/>
              <a:t>Sedi Hub Isontine</a:t>
            </a:r>
            <a:r>
              <a:rPr lang="it-IT" sz="2200" dirty="0" smtClean="0"/>
              <a:t>: Ospedale San Polo, Monfalcone (12/2023), Ex Sanatorio, Gorizia (2025)</a:t>
            </a:r>
          </a:p>
          <a:p>
            <a:pPr marL="685800" lvl="2" algn="just"/>
            <a:r>
              <a:rPr lang="it-IT" sz="2200" dirty="0" smtClean="0"/>
              <a:t>Giornate cliniche dedicate ai </a:t>
            </a:r>
            <a:r>
              <a:rPr lang="it-IT" sz="2200" u="sng" dirty="0" smtClean="0"/>
              <a:t>Distretti </a:t>
            </a:r>
            <a:r>
              <a:rPr lang="it-IT" sz="2200" u="sng" dirty="0"/>
              <a:t>di </a:t>
            </a:r>
            <a:r>
              <a:rPr lang="it-IT" sz="2200" u="sng" dirty="0" smtClean="0"/>
              <a:t>Monfalcone, Cormons, Gradisca (a Gorizia fine 2023)</a:t>
            </a:r>
            <a:endParaRPr lang="it-IT" sz="2200" u="sng" dirty="0"/>
          </a:p>
          <a:p>
            <a:pPr marL="685800" lvl="2" algn="just"/>
            <a:r>
              <a:rPr lang="it-IT" sz="2200" u="sng" dirty="0" smtClean="0"/>
              <a:t>Elettrocardiografia in rete </a:t>
            </a:r>
            <a:r>
              <a:rPr lang="it-IT" sz="2200" dirty="0" smtClean="0"/>
              <a:t>estesa all’area isontina </a:t>
            </a:r>
          </a:p>
          <a:p>
            <a:pPr marL="685800" lvl="2" algn="just"/>
            <a:r>
              <a:rPr lang="it-IT" sz="2200" dirty="0" smtClean="0"/>
              <a:t>Attività di </a:t>
            </a:r>
            <a:r>
              <a:rPr lang="it-IT" sz="2200" u="sng" dirty="0" smtClean="0"/>
              <a:t>Ecocardiografia a Cormons, Holter-ECG a Cormons e Gradisca </a:t>
            </a:r>
          </a:p>
          <a:p>
            <a:pPr marL="685800" lvl="2" algn="just"/>
            <a:r>
              <a:rPr lang="it-IT" sz="2200" dirty="0" smtClean="0"/>
              <a:t>Luglio 2023: Attivazione </a:t>
            </a:r>
            <a:r>
              <a:rPr lang="it-IT" sz="2200" u="sng" dirty="0"/>
              <a:t>Ecografia Doppler Vascolare ed Ecocardiografia a </a:t>
            </a:r>
            <a:r>
              <a:rPr lang="it-IT" sz="2200" u="sng" dirty="0" smtClean="0"/>
              <a:t>Monfalcone</a:t>
            </a:r>
            <a:r>
              <a:rPr lang="it-IT" sz="2200" dirty="0" smtClean="0"/>
              <a:t> (</a:t>
            </a:r>
            <a:r>
              <a:rPr lang="it-IT" sz="2200" dirty="0"/>
              <a:t>percorsi interni</a:t>
            </a:r>
            <a:r>
              <a:rPr lang="it-IT" sz="2200" dirty="0" smtClean="0"/>
              <a:t>).</a:t>
            </a:r>
            <a:endParaRPr lang="it-IT" sz="2200" dirty="0"/>
          </a:p>
        </p:txBody>
      </p:sp>
      <p:pic>
        <p:nvPicPr>
          <p:cNvPr id="4" name="Picture 1"/>
          <p:cNvPicPr/>
          <p:nvPr/>
        </p:nvPicPr>
        <p:blipFill>
          <a:blip r:embed="rId2"/>
          <a:stretch/>
        </p:blipFill>
        <p:spPr>
          <a:xfrm>
            <a:off x="7596336" y="6154176"/>
            <a:ext cx="1439640" cy="598320"/>
          </a:xfrm>
          <a:prstGeom prst="rect">
            <a:avLst/>
          </a:prstGeom>
          <a:ln w="0">
            <a:noFill/>
          </a:ln>
        </p:spPr>
      </p:pic>
    </p:spTree>
    <p:extLst>
      <p:ext uri="{BB962C8B-B14F-4D97-AF65-F5344CB8AC3E}">
        <p14:creationId xmlns:p14="http://schemas.microsoft.com/office/powerpoint/2010/main" val="2704735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525963"/>
          </a:xfrm>
        </p:spPr>
        <p:txBody>
          <a:bodyPr>
            <a:noAutofit/>
          </a:bodyPr>
          <a:lstStyle/>
          <a:p>
            <a:pPr marL="342900" lvl="1" indent="-342900" algn="just">
              <a:spcBef>
                <a:spcPts val="1200"/>
              </a:spcBef>
              <a:buFont typeface="Arial" panose="020B0604020202020204" pitchFamily="34" charset="0"/>
              <a:buChar char="•"/>
            </a:pPr>
            <a:r>
              <a:rPr lang="it-IT" sz="2400" dirty="0" smtClean="0"/>
              <a:t>Riorganizzazione della </a:t>
            </a:r>
            <a:r>
              <a:rPr lang="it-IT" sz="2400" b="1" u="sng" dirty="0" smtClean="0"/>
              <a:t>Medicina </a:t>
            </a:r>
            <a:r>
              <a:rPr lang="it-IT" sz="2400" b="1" u="sng" dirty="0"/>
              <a:t>dello Sport Isontina </a:t>
            </a:r>
            <a:r>
              <a:rPr lang="it-IT" sz="2400" dirty="0"/>
              <a:t>da 7/2022 (2 gg Gorizia, 2 gg Monfalcone) con attivazione percorsi con il Burlo (under 18) e con </a:t>
            </a:r>
            <a:r>
              <a:rPr lang="it-IT" sz="2400" dirty="0" smtClean="0"/>
              <a:t>SC Patologie Cardiovascolari per </a:t>
            </a:r>
            <a:r>
              <a:rPr lang="it-IT" sz="2400" dirty="0"/>
              <a:t>esami di approfondimento; a giugno 2023 attivati </a:t>
            </a:r>
            <a:r>
              <a:rPr lang="it-IT" sz="2400" u="sng" dirty="0"/>
              <a:t>test da sforzo al cicloergometro</a:t>
            </a:r>
            <a:r>
              <a:rPr lang="it-IT" sz="2400" dirty="0"/>
              <a:t> a </a:t>
            </a:r>
            <a:r>
              <a:rPr lang="it-IT" sz="2400" dirty="0" smtClean="0"/>
              <a:t>Monfalcone.</a:t>
            </a:r>
          </a:p>
          <a:p>
            <a:pPr marL="0" lvl="1" indent="0" algn="just">
              <a:spcBef>
                <a:spcPts val="1200"/>
              </a:spcBef>
              <a:buNone/>
            </a:pPr>
            <a:r>
              <a:rPr lang="it-IT" sz="2400" dirty="0" smtClean="0"/>
              <a:t> </a:t>
            </a:r>
            <a:endParaRPr lang="it-IT" sz="2400" dirty="0"/>
          </a:p>
          <a:p>
            <a:pPr marL="342900" lvl="1" indent="-342900" algn="just">
              <a:spcBef>
                <a:spcPts val="1200"/>
              </a:spcBef>
              <a:buFont typeface="Arial" panose="020B0604020202020204" pitchFamily="34" charset="0"/>
              <a:buChar char="•"/>
            </a:pPr>
            <a:r>
              <a:rPr lang="it-IT" sz="2400" dirty="0" smtClean="0"/>
              <a:t>Attivazione </a:t>
            </a:r>
            <a:r>
              <a:rPr lang="it-IT" sz="2400" dirty="0"/>
              <a:t>(luglio 2023) progetto </a:t>
            </a:r>
            <a:r>
              <a:rPr lang="it-IT" sz="2400" b="1" u="sng" dirty="0"/>
              <a:t>«ECG nelle Farmacie» </a:t>
            </a:r>
            <a:r>
              <a:rPr lang="it-IT" sz="2400" u="sng" dirty="0" smtClean="0"/>
              <a:t>(29 farmacie in Area Giuliana, 10 Farmacie in Area Isontina).</a:t>
            </a:r>
            <a:r>
              <a:rPr lang="it-IT" sz="2400" dirty="0" smtClean="0"/>
              <a:t> </a:t>
            </a:r>
          </a:p>
          <a:p>
            <a:pPr marL="742950" lvl="2" indent="-342900" algn="just">
              <a:spcBef>
                <a:spcPts val="1200"/>
              </a:spcBef>
            </a:pPr>
            <a:r>
              <a:rPr lang="it-IT" dirty="0" smtClean="0"/>
              <a:t>Refertazione (con possibilità di accesso ai dati sanitari) da </a:t>
            </a:r>
            <a:r>
              <a:rPr lang="it-IT" dirty="0"/>
              <a:t>parte della </a:t>
            </a:r>
            <a:r>
              <a:rPr lang="it-IT" dirty="0" smtClean="0"/>
              <a:t>SC Patologie Cardiovascolari</a:t>
            </a:r>
          </a:p>
          <a:p>
            <a:pPr marL="742950" lvl="2" indent="-342900" algn="just">
              <a:spcBef>
                <a:spcPts val="1200"/>
              </a:spcBef>
            </a:pPr>
            <a:r>
              <a:rPr lang="it-IT" dirty="0" smtClean="0"/>
              <a:t>Eventuale attivazione di percorsi interni ad ASUGI</a:t>
            </a:r>
            <a:endParaRPr lang="it-IT" dirty="0"/>
          </a:p>
        </p:txBody>
      </p:sp>
      <p:sp>
        <p:nvSpPr>
          <p:cNvPr id="4" name="Title 1"/>
          <p:cNvSpPr>
            <a:spLocks noGrp="1"/>
          </p:cNvSpPr>
          <p:nvPr>
            <p:ph type="title"/>
          </p:nvPr>
        </p:nvSpPr>
        <p:spPr>
          <a:xfrm>
            <a:off x="457200" y="53752"/>
            <a:ext cx="8229600" cy="1143000"/>
          </a:xfrm>
        </p:spPr>
        <p:txBody>
          <a:bodyPr>
            <a:normAutofit/>
          </a:bodyPr>
          <a:lstStyle/>
          <a:p>
            <a:r>
              <a:rPr lang="it-IT" dirty="0" smtClean="0">
                <a:solidFill>
                  <a:srgbClr val="C00000"/>
                </a:solidFill>
              </a:rPr>
              <a:t>SC </a:t>
            </a:r>
            <a:r>
              <a:rPr lang="it-IT" dirty="0">
                <a:solidFill>
                  <a:srgbClr val="C00000"/>
                </a:solidFill>
              </a:rPr>
              <a:t>Patologie </a:t>
            </a:r>
            <a:r>
              <a:rPr lang="it-IT" dirty="0" smtClean="0">
                <a:solidFill>
                  <a:srgbClr val="C00000"/>
                </a:solidFill>
              </a:rPr>
              <a:t>Cardiovascolari</a:t>
            </a:r>
            <a:endParaRPr lang="it-IT" dirty="0">
              <a:solidFill>
                <a:srgbClr val="C00000"/>
              </a:solidFill>
            </a:endParaRPr>
          </a:p>
        </p:txBody>
      </p:sp>
      <p:pic>
        <p:nvPicPr>
          <p:cNvPr id="5" name="Picture 1"/>
          <p:cNvPicPr/>
          <p:nvPr/>
        </p:nvPicPr>
        <p:blipFill>
          <a:blip r:embed="rId2"/>
          <a:stretch/>
        </p:blipFill>
        <p:spPr>
          <a:xfrm>
            <a:off x="7596336" y="6154176"/>
            <a:ext cx="1439640" cy="598320"/>
          </a:xfrm>
          <a:prstGeom prst="rect">
            <a:avLst/>
          </a:prstGeom>
          <a:ln w="0">
            <a:noFill/>
          </a:ln>
        </p:spPr>
      </p:pic>
    </p:spTree>
    <p:extLst>
      <p:ext uri="{BB962C8B-B14F-4D97-AF65-F5344CB8AC3E}">
        <p14:creationId xmlns:p14="http://schemas.microsoft.com/office/powerpoint/2010/main" val="176563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7544" y="116632"/>
            <a:ext cx="8229600" cy="720080"/>
          </a:xfrm>
        </p:spPr>
        <p:txBody>
          <a:bodyPr>
            <a:noAutofit/>
          </a:bodyPr>
          <a:lstStyle/>
          <a:p>
            <a:r>
              <a:rPr lang="it-IT" dirty="0">
                <a:solidFill>
                  <a:srgbClr val="C00000"/>
                </a:solidFill>
              </a:rPr>
              <a:t>SC </a:t>
            </a:r>
            <a:r>
              <a:rPr lang="it-IT" dirty="0" smtClean="0">
                <a:solidFill>
                  <a:srgbClr val="C00000"/>
                </a:solidFill>
              </a:rPr>
              <a:t>Patologie Diabetiche</a:t>
            </a:r>
            <a:endParaRPr lang="it-IT" dirty="0">
              <a:solidFill>
                <a:srgbClr val="C00000"/>
              </a:solidFill>
            </a:endParaRPr>
          </a:p>
        </p:txBody>
      </p:sp>
      <p:sp>
        <p:nvSpPr>
          <p:cNvPr id="5" name="Segnaposto contenuto 4"/>
          <p:cNvSpPr>
            <a:spLocks noGrp="1"/>
          </p:cNvSpPr>
          <p:nvPr>
            <p:ph idx="1"/>
          </p:nvPr>
        </p:nvSpPr>
        <p:spPr>
          <a:xfrm>
            <a:off x="107504" y="1052736"/>
            <a:ext cx="8928992" cy="5328592"/>
          </a:xfrm>
        </p:spPr>
        <p:txBody>
          <a:bodyPr>
            <a:noAutofit/>
          </a:bodyPr>
          <a:lstStyle/>
          <a:p>
            <a:pPr marL="266700" lvl="1" indent="-266700" algn="just"/>
            <a:r>
              <a:rPr lang="it-IT" sz="2200" b="1" u="sng" dirty="0" smtClean="0"/>
              <a:t>Sede </a:t>
            </a:r>
            <a:r>
              <a:rPr lang="it-IT" sz="2200" b="1" u="sng" dirty="0"/>
              <a:t>Hub Giuliana</a:t>
            </a:r>
            <a:r>
              <a:rPr lang="it-IT" sz="2200" dirty="0"/>
              <a:t>: </a:t>
            </a:r>
            <a:r>
              <a:rPr lang="it-IT" sz="2200" dirty="0" smtClean="0"/>
              <a:t>Distretto San Giovanni, </a:t>
            </a:r>
            <a:r>
              <a:rPr lang="it-IT" sz="2200" dirty="0"/>
              <a:t>Trieste</a:t>
            </a:r>
          </a:p>
          <a:p>
            <a:pPr marL="666750" lvl="2" indent="-266700" algn="just"/>
            <a:r>
              <a:rPr lang="it-IT" sz="2200" dirty="0"/>
              <a:t>Giornate cliniche e assistenziali </a:t>
            </a:r>
            <a:r>
              <a:rPr lang="it-IT" sz="2200" dirty="0" smtClean="0"/>
              <a:t>settimanali dedicate </a:t>
            </a:r>
            <a:r>
              <a:rPr lang="it-IT" sz="2200" u="sng" dirty="0" smtClean="0"/>
              <a:t>all’Ospedale Maggiore,  </a:t>
            </a:r>
            <a:r>
              <a:rPr lang="it-IT" sz="2200" u="sng" dirty="0"/>
              <a:t>Distretti di Muggia e Puccini, RSA, Ospedale di Comunità, </a:t>
            </a:r>
            <a:r>
              <a:rPr lang="it-IT" sz="2200" u="sng" dirty="0" smtClean="0"/>
              <a:t>teleconsulto  </a:t>
            </a:r>
            <a:r>
              <a:rPr lang="it-IT" sz="2200" dirty="0" smtClean="0"/>
              <a:t>(dimissioni </a:t>
            </a:r>
            <a:r>
              <a:rPr lang="it-IT" sz="2200" dirty="0"/>
              <a:t>protette e percorsi condivisi con la medicina generale) </a:t>
            </a:r>
          </a:p>
          <a:p>
            <a:pPr lvl="1">
              <a:spcBef>
                <a:spcPts val="0"/>
              </a:spcBef>
            </a:pPr>
            <a:r>
              <a:rPr lang="it-IT" sz="2200" dirty="0" smtClean="0"/>
              <a:t>Attività completa di </a:t>
            </a:r>
            <a:r>
              <a:rPr lang="it-IT" sz="2200" dirty="0"/>
              <a:t>screening per le complicanze </a:t>
            </a:r>
            <a:r>
              <a:rPr lang="it-IT" sz="2200" dirty="0" smtClean="0"/>
              <a:t>(</a:t>
            </a:r>
            <a:r>
              <a:rPr lang="it-IT" sz="2200" dirty="0"/>
              <a:t>autonomi per esecuzione di fundus, ECG ed ecocolordoppler </a:t>
            </a:r>
            <a:r>
              <a:rPr lang="it-IT" sz="2200" dirty="0" smtClean="0"/>
              <a:t>TSA)</a:t>
            </a:r>
          </a:p>
          <a:p>
            <a:pPr lvl="1">
              <a:spcBef>
                <a:spcPts val="0"/>
              </a:spcBef>
            </a:pPr>
            <a:r>
              <a:rPr lang="it-IT" sz="2200" dirty="0" smtClean="0"/>
              <a:t>Ambulatori dedicati (Diabete tipo 1, Diabete Gestazionale, Tecnologie, Diabete tipo 2) </a:t>
            </a:r>
          </a:p>
          <a:p>
            <a:pPr lvl="1">
              <a:spcBef>
                <a:spcPts val="0"/>
              </a:spcBef>
            </a:pPr>
            <a:r>
              <a:rPr lang="it-IT" sz="2200" dirty="0" smtClean="0"/>
              <a:t>Ambulatorio </a:t>
            </a:r>
            <a:r>
              <a:rPr lang="it-IT" sz="2200" dirty="0"/>
              <a:t>per medicazione piede diabetico (con </a:t>
            </a:r>
            <a:r>
              <a:rPr lang="it-IT" sz="2200" dirty="0" smtClean="0"/>
              <a:t>podologo)</a:t>
            </a:r>
            <a:endParaRPr lang="it-IT" sz="2200" dirty="0"/>
          </a:p>
          <a:p>
            <a:pPr lvl="1">
              <a:spcBef>
                <a:spcPts val="0"/>
              </a:spcBef>
            </a:pPr>
            <a:r>
              <a:rPr lang="it-IT" sz="2200" dirty="0" smtClean="0"/>
              <a:t>Ambulatorio infermieristico</a:t>
            </a:r>
          </a:p>
          <a:p>
            <a:pPr lvl="1">
              <a:spcBef>
                <a:spcPts val="0"/>
              </a:spcBef>
            </a:pPr>
            <a:r>
              <a:rPr lang="it-IT" sz="2200" dirty="0" smtClean="0"/>
              <a:t>Ambulatorio </a:t>
            </a:r>
            <a:r>
              <a:rPr lang="it-IT" sz="2200" dirty="0"/>
              <a:t>dietiste</a:t>
            </a:r>
          </a:p>
          <a:p>
            <a:pPr lvl="1">
              <a:spcBef>
                <a:spcPts val="0"/>
              </a:spcBef>
            </a:pPr>
            <a:r>
              <a:rPr lang="it-IT" sz="2200" dirty="0" smtClean="0"/>
              <a:t>Attivato </a:t>
            </a:r>
            <a:r>
              <a:rPr lang="it-IT" sz="2200" dirty="0"/>
              <a:t>ambulatorio multidisciplinare del piede diabetico con attività a Cattinara in collaborazione con Diabetologia Isontina e Ch. Vascolare</a:t>
            </a:r>
            <a:endParaRPr lang="it-IT" sz="1400" dirty="0"/>
          </a:p>
          <a:p>
            <a:pPr lvl="1">
              <a:spcBef>
                <a:spcPts val="0"/>
              </a:spcBef>
            </a:pPr>
            <a:endParaRPr lang="it-IT" sz="2200" dirty="0"/>
          </a:p>
        </p:txBody>
      </p:sp>
      <p:pic>
        <p:nvPicPr>
          <p:cNvPr id="6" name="Picture 1"/>
          <p:cNvPicPr/>
          <p:nvPr/>
        </p:nvPicPr>
        <p:blipFill>
          <a:blip r:embed="rId2"/>
          <a:stretch/>
        </p:blipFill>
        <p:spPr>
          <a:xfrm>
            <a:off x="7596336" y="6215056"/>
            <a:ext cx="1439640" cy="598320"/>
          </a:xfrm>
          <a:prstGeom prst="rect">
            <a:avLst/>
          </a:prstGeom>
          <a:ln w="0">
            <a:noFill/>
          </a:ln>
        </p:spPr>
      </p:pic>
    </p:spTree>
    <p:extLst>
      <p:ext uri="{BB962C8B-B14F-4D97-AF65-F5344CB8AC3E}">
        <p14:creationId xmlns:p14="http://schemas.microsoft.com/office/powerpoint/2010/main" val="3014945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944136"/>
            <a:ext cx="8157592" cy="5509200"/>
          </a:xfrm>
          <a:prstGeom prst="rect">
            <a:avLst/>
          </a:prstGeom>
        </p:spPr>
        <p:txBody>
          <a:bodyPr wrap="square">
            <a:spAutoFit/>
          </a:bodyPr>
          <a:lstStyle/>
          <a:p>
            <a:pPr marL="449263" lvl="1" indent="-342900">
              <a:spcBef>
                <a:spcPts val="1200"/>
              </a:spcBef>
              <a:buFont typeface="Arial" panose="020B0604020202020204" pitchFamily="34" charset="0"/>
              <a:buChar char="•"/>
            </a:pPr>
            <a:r>
              <a:rPr lang="it-IT" sz="2400" dirty="0" smtClean="0"/>
              <a:t>Collaborazione stretta con la Diabetologia Isontina: attivo ambulatorio </a:t>
            </a:r>
            <a:r>
              <a:rPr lang="it-IT" sz="2400" dirty="0"/>
              <a:t>multidisciplinare del piede diabetico con attività a Cattinara in collaborazione con Diabetologia Isontina e </a:t>
            </a:r>
            <a:r>
              <a:rPr lang="it-IT" sz="2400" dirty="0" smtClean="0"/>
              <a:t>Chirurgia Vascolare</a:t>
            </a:r>
            <a:endParaRPr lang="it-IT" sz="1600" dirty="0"/>
          </a:p>
          <a:p>
            <a:pPr marL="449263" lvl="1" indent="-342900">
              <a:spcBef>
                <a:spcPts val="1200"/>
              </a:spcBef>
              <a:buFont typeface="Arial" panose="020B0604020202020204" pitchFamily="34" charset="0"/>
              <a:buChar char="•"/>
            </a:pPr>
            <a:r>
              <a:rPr lang="it-IT" sz="2400" dirty="0" smtClean="0"/>
              <a:t>Luglio 2023: inizio attività clinico-assistenziale diabetologica in </a:t>
            </a:r>
            <a:r>
              <a:rPr lang="it-IT" sz="2400" dirty="0"/>
              <a:t>area isontina per la presa in carico dei pazienti con </a:t>
            </a:r>
            <a:r>
              <a:rPr lang="it-IT" sz="2400" dirty="0" smtClean="0"/>
              <a:t>Diabete Mellito tipo 2 (non </a:t>
            </a:r>
            <a:r>
              <a:rPr lang="it-IT" sz="2400" dirty="0"/>
              <a:t>già in </a:t>
            </a:r>
            <a:r>
              <a:rPr lang="it-IT" sz="2400" dirty="0" smtClean="0"/>
              <a:t>carico) </a:t>
            </a:r>
            <a:r>
              <a:rPr lang="it-IT" sz="2400" dirty="0"/>
              <a:t>nel percorso del DST </a:t>
            </a:r>
            <a:endParaRPr lang="it-IT" sz="2400" dirty="0" smtClean="0"/>
          </a:p>
          <a:p>
            <a:pPr marL="906463" lvl="2" indent="-342900">
              <a:spcBef>
                <a:spcPts val="1200"/>
              </a:spcBef>
              <a:buFont typeface="Arial" panose="020B0604020202020204" pitchFamily="34" charset="0"/>
              <a:buChar char="•"/>
            </a:pPr>
            <a:r>
              <a:rPr lang="it-IT" sz="2400" dirty="0" smtClean="0"/>
              <a:t>Presenza bimensile nel Distretto di Cormons e a Gorizia</a:t>
            </a:r>
            <a:endParaRPr lang="it-IT" sz="2400" dirty="0" smtClean="0"/>
          </a:p>
          <a:p>
            <a:pPr marL="449263" lvl="1" indent="-342900">
              <a:spcBef>
                <a:spcPts val="1200"/>
              </a:spcBef>
              <a:buFont typeface="Arial" panose="020B0604020202020204" pitchFamily="34" charset="0"/>
              <a:buChar char="•"/>
            </a:pPr>
            <a:r>
              <a:rPr lang="it-IT" sz="2400" b="1" u="sng" dirty="0" smtClean="0"/>
              <a:t>Sedi </a:t>
            </a:r>
            <a:r>
              <a:rPr lang="it-IT" sz="2400" b="1" u="sng" dirty="0"/>
              <a:t>Hub Isontine</a:t>
            </a:r>
            <a:r>
              <a:rPr lang="it-IT" sz="2400" dirty="0"/>
              <a:t>: Ospedale San Polo, Monfalcone (12/2023), Ex Sanatorio, Gorizia (2025</a:t>
            </a:r>
            <a:r>
              <a:rPr lang="it-IT" sz="2400" dirty="0" smtClean="0"/>
              <a:t>)</a:t>
            </a:r>
          </a:p>
          <a:p>
            <a:pPr marL="906463" lvl="2" indent="-342900">
              <a:spcBef>
                <a:spcPts val="1200"/>
              </a:spcBef>
              <a:buFont typeface="Arial" panose="020B0604020202020204" pitchFamily="34" charset="0"/>
              <a:buChar char="•"/>
            </a:pPr>
            <a:r>
              <a:rPr lang="it-IT" sz="2400" dirty="0" smtClean="0"/>
              <a:t>Attività clinico-assistenziale nei Distretti (12/2023), Casa di Comunità (2025)</a:t>
            </a:r>
            <a:endParaRPr lang="it-IT" sz="2400" dirty="0"/>
          </a:p>
        </p:txBody>
      </p:sp>
      <p:sp>
        <p:nvSpPr>
          <p:cNvPr id="3" name="Titolo 3"/>
          <p:cNvSpPr txBox="1">
            <a:spLocks/>
          </p:cNvSpPr>
          <p:nvPr/>
        </p:nvSpPr>
        <p:spPr>
          <a:xfrm>
            <a:off x="467544" y="116632"/>
            <a:ext cx="8229600" cy="72008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mtClean="0">
                <a:solidFill>
                  <a:srgbClr val="C00000"/>
                </a:solidFill>
              </a:rPr>
              <a:t>SC Patologie Diabetiche</a:t>
            </a:r>
            <a:endParaRPr lang="it-IT" dirty="0">
              <a:solidFill>
                <a:srgbClr val="C00000"/>
              </a:solidFill>
            </a:endParaRPr>
          </a:p>
        </p:txBody>
      </p:sp>
      <p:pic>
        <p:nvPicPr>
          <p:cNvPr id="4" name="Picture 1"/>
          <p:cNvPicPr/>
          <p:nvPr/>
        </p:nvPicPr>
        <p:blipFill>
          <a:blip r:embed="rId2"/>
          <a:stretch/>
        </p:blipFill>
        <p:spPr>
          <a:xfrm>
            <a:off x="7596336" y="6154176"/>
            <a:ext cx="1439640" cy="598320"/>
          </a:xfrm>
          <a:prstGeom prst="rect">
            <a:avLst/>
          </a:prstGeom>
          <a:ln w="0">
            <a:noFill/>
          </a:ln>
        </p:spPr>
      </p:pic>
    </p:spTree>
    <p:extLst>
      <p:ext uri="{BB962C8B-B14F-4D97-AF65-F5344CB8AC3E}">
        <p14:creationId xmlns:p14="http://schemas.microsoft.com/office/powerpoint/2010/main" val="799485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 name="Picture 1"/>
          <p:cNvPicPr/>
          <p:nvPr/>
        </p:nvPicPr>
        <p:blipFill>
          <a:blip r:embed="rId2"/>
          <a:stretch/>
        </p:blipFill>
        <p:spPr>
          <a:xfrm>
            <a:off x="7596450" y="6165304"/>
            <a:ext cx="1439640" cy="598320"/>
          </a:xfrm>
          <a:prstGeom prst="rect">
            <a:avLst/>
          </a:prstGeom>
          <a:ln w="0">
            <a:noFill/>
          </a:ln>
        </p:spPr>
      </p:pic>
      <p:sp>
        <p:nvSpPr>
          <p:cNvPr id="83" name="CasellaDiTesto 2"/>
          <p:cNvSpPr/>
          <p:nvPr/>
        </p:nvSpPr>
        <p:spPr>
          <a:xfrm>
            <a:off x="1403648" y="188640"/>
            <a:ext cx="6264696" cy="745268"/>
          </a:xfrm>
          <a:prstGeom prst="rect">
            <a:avLst/>
          </a:prstGeom>
          <a:noFill/>
          <a:ln w="0">
            <a:noFill/>
          </a:ln>
        </p:spPr>
        <p:style>
          <a:lnRef idx="0">
            <a:scrgbClr r="0" g="0" b="0"/>
          </a:lnRef>
          <a:fillRef idx="0">
            <a:scrgbClr r="0" g="0" b="0"/>
          </a:fillRef>
          <a:effectRef idx="0">
            <a:scrgbClr r="0" g="0" b="0"/>
          </a:effectRef>
          <a:fontRef idx="minor"/>
        </p:style>
        <p:txBody>
          <a:bodyPr wrap="square" lIns="67500" tIns="33750" rIns="67500" bIns="33750" anchor="t">
            <a:spAutoFit/>
          </a:bodyPr>
          <a:lstStyle/>
          <a:p>
            <a:pPr algn="ctr">
              <a:lnSpc>
                <a:spcPct val="100000"/>
              </a:lnSpc>
            </a:pPr>
            <a:r>
              <a:rPr lang="it-IT" sz="4400" spc="-1" dirty="0" smtClean="0">
                <a:solidFill>
                  <a:srgbClr val="C00000"/>
                </a:solidFill>
                <a:ea typeface="ＭＳ Ｐゴシック"/>
              </a:rPr>
              <a:t>SC </a:t>
            </a:r>
            <a:r>
              <a:rPr lang="it-IT" sz="4400" spc="-1" dirty="0">
                <a:solidFill>
                  <a:srgbClr val="C00000"/>
                </a:solidFill>
                <a:ea typeface="ＭＳ Ｐゴシック"/>
              </a:rPr>
              <a:t>Patologie Respiratorie</a:t>
            </a:r>
            <a:endParaRPr lang="it-IT" sz="4400" spc="-1" dirty="0">
              <a:solidFill>
                <a:srgbClr val="C00000"/>
              </a:solidFill>
            </a:endParaRPr>
          </a:p>
        </p:txBody>
      </p:sp>
      <p:sp>
        <p:nvSpPr>
          <p:cNvPr id="84" name="Segnaposto contenuto 2"/>
          <p:cNvSpPr/>
          <p:nvPr/>
        </p:nvSpPr>
        <p:spPr>
          <a:xfrm>
            <a:off x="107460" y="1124744"/>
            <a:ext cx="8713012" cy="3313980"/>
          </a:xfrm>
          <a:prstGeom prst="rect">
            <a:avLst/>
          </a:prstGeom>
          <a:noFill/>
          <a:ln w="0">
            <a:noFill/>
          </a:ln>
        </p:spPr>
        <p:style>
          <a:lnRef idx="0">
            <a:scrgbClr r="0" g="0" b="0"/>
          </a:lnRef>
          <a:fillRef idx="0">
            <a:scrgbClr r="0" g="0" b="0"/>
          </a:fillRef>
          <a:effectRef idx="0">
            <a:scrgbClr r="0" g="0" b="0"/>
          </a:effectRef>
          <a:fontRef idx="minor"/>
        </p:style>
        <p:txBody>
          <a:bodyPr lIns="67500" tIns="33750" rIns="67500" bIns="33750" anchor="t">
            <a:noAutofit/>
          </a:bodyPr>
          <a:lstStyle/>
          <a:p>
            <a:pPr marL="257310" indent="-257310">
              <a:spcBef>
                <a:spcPts val="329"/>
              </a:spcBef>
              <a:buClr>
                <a:srgbClr val="FF0000"/>
              </a:buClr>
              <a:buFont typeface="Arial"/>
              <a:buChar char="•"/>
            </a:pPr>
            <a:r>
              <a:rPr lang="it-IT" sz="2200" b="1" spc="-1" dirty="0">
                <a:solidFill>
                  <a:srgbClr val="C00000"/>
                </a:solidFill>
              </a:rPr>
              <a:t>Anno 2022</a:t>
            </a:r>
            <a:r>
              <a:rPr lang="it-IT" sz="2200" spc="-1" dirty="0">
                <a:solidFill>
                  <a:srgbClr val="C00000"/>
                </a:solidFill>
              </a:rPr>
              <a:t>:</a:t>
            </a:r>
          </a:p>
          <a:p>
            <a:pPr marL="557280" lvl="1" indent="-214380">
              <a:spcBef>
                <a:spcPts val="329"/>
              </a:spcBef>
              <a:buClr>
                <a:srgbClr val="000000"/>
              </a:buClr>
              <a:buFont typeface="Arial"/>
              <a:buChar char="–"/>
            </a:pPr>
            <a:r>
              <a:rPr lang="it-IT" sz="2200" spc="-1" dirty="0">
                <a:solidFill>
                  <a:srgbClr val="000000"/>
                </a:solidFill>
              </a:rPr>
              <a:t>Attività supporto S.C. Pneumologia per emergenza COVID – 19 (primo trimestre dell’anno)</a:t>
            </a:r>
          </a:p>
          <a:p>
            <a:pPr marL="557280" lvl="1" indent="-214380">
              <a:spcBef>
                <a:spcPts val="329"/>
              </a:spcBef>
              <a:buClr>
                <a:srgbClr val="000000"/>
              </a:buClr>
              <a:buFont typeface="Arial"/>
              <a:buChar char="–"/>
            </a:pPr>
            <a:r>
              <a:rPr lang="it-IT" sz="2200" spc="-1" dirty="0">
                <a:solidFill>
                  <a:srgbClr val="000000"/>
                </a:solidFill>
              </a:rPr>
              <a:t>Progressiva ripresa della programmazione dei controlli pneumologici e presa in carico delle patologie croniche respiratorie</a:t>
            </a:r>
          </a:p>
          <a:p>
            <a:pPr marL="557280" lvl="1" indent="-214380">
              <a:spcBef>
                <a:spcPts val="329"/>
              </a:spcBef>
              <a:buClr>
                <a:srgbClr val="000000"/>
              </a:buClr>
              <a:buFont typeface="Arial"/>
              <a:buChar char="–"/>
            </a:pPr>
            <a:r>
              <a:rPr lang="it-IT" sz="2200" spc="-1" dirty="0">
                <a:solidFill>
                  <a:srgbClr val="000000"/>
                </a:solidFill>
              </a:rPr>
              <a:t>Avvio dell’attività domiciliare territoriale in Area Giuliana ed Isontina</a:t>
            </a:r>
          </a:p>
          <a:p>
            <a:pPr marL="557280" lvl="1" indent="-214380">
              <a:spcBef>
                <a:spcPts val="329"/>
              </a:spcBef>
              <a:buClr>
                <a:srgbClr val="000000"/>
              </a:buClr>
              <a:buFont typeface="Arial"/>
              <a:buChar char="–"/>
            </a:pPr>
            <a:r>
              <a:rPr lang="it-IT" sz="2200" spc="-1" dirty="0">
                <a:solidFill>
                  <a:srgbClr val="000000"/>
                </a:solidFill>
              </a:rPr>
              <a:t>Riorganizzazione dell’attività interventistica della sede di Gorizia ed implementazione dei percorsi con Hub di Trieste (rafforzamento della rete con S.C. di Pneumologia per endoscopia operativa ed ingresso nel «PDTA Polmone» aziendale)</a:t>
            </a:r>
          </a:p>
          <a:p>
            <a:pPr marL="557280" lvl="1" indent="-214380">
              <a:spcBef>
                <a:spcPts val="329"/>
              </a:spcBef>
              <a:buClr>
                <a:srgbClr val="000000"/>
              </a:buClr>
              <a:buFont typeface="Arial"/>
              <a:buChar char="–"/>
            </a:pPr>
            <a:r>
              <a:rPr lang="it-IT" sz="2200" spc="-1" dirty="0">
                <a:solidFill>
                  <a:srgbClr val="000000"/>
                </a:solidFill>
              </a:rPr>
              <a:t>Avvio di progetto per la realizzazione di un ambulatorio dedicato e strutturato per «asma grave» presso la sede di Gorizia ed avvio del percorso per stesura di un progetto di attività multidisciplinare (S.C. Otorinolaringoiatria e S.C. di Medicina Gorizia) per la gestione delle patologie eosinofilo – correlate  </a:t>
            </a:r>
          </a:p>
          <a:p>
            <a:pPr>
              <a:lnSpc>
                <a:spcPct val="100000"/>
              </a:lnSpc>
            </a:pPr>
            <a:endParaRPr lang="it-IT" sz="2200" spc="-1" dirty="0">
              <a:solidFill>
                <a:srgbClr val="000000"/>
              </a:solidFill>
            </a:endParaRPr>
          </a:p>
          <a:p>
            <a:pPr>
              <a:lnSpc>
                <a:spcPct val="100000"/>
              </a:lnSpc>
            </a:pPr>
            <a:endParaRPr lang="it-IT" sz="2200" spc="-1" dirty="0">
              <a:solidFill>
                <a:srgbClr val="000000"/>
              </a:solidFill>
            </a:endParaRPr>
          </a:p>
        </p:txBody>
      </p:sp>
    </p:spTree>
    <p:extLst>
      <p:ext uri="{BB962C8B-B14F-4D97-AF65-F5344CB8AC3E}">
        <p14:creationId xmlns:p14="http://schemas.microsoft.com/office/powerpoint/2010/main" val="2878294262"/>
      </p:ext>
    </p:extLst>
  </p:cSld>
  <p:clrMapOvr>
    <a:masterClrMapping/>
  </p:clrMapOvr>
  <mc:AlternateContent xmlns:mc="http://schemas.openxmlformats.org/markup-compatibility/2006" xmlns:p14="http://schemas.microsoft.com/office/powerpoint/2010/main">
    <mc:Choice Requires="p14">
      <p:transition p14:dur="10"/>
    </mc:Choice>
    <mc:Fallback xmlns="" xmlns:p15="http://schemas.microsoft.com/office/powerpoint/2012/main">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 name="Picture 4"/>
          <p:cNvPicPr/>
          <p:nvPr/>
        </p:nvPicPr>
        <p:blipFill>
          <a:blip r:embed="rId2"/>
          <a:stretch/>
        </p:blipFill>
        <p:spPr>
          <a:xfrm>
            <a:off x="7639610" y="6165304"/>
            <a:ext cx="1439640" cy="598320"/>
          </a:xfrm>
          <a:prstGeom prst="rect">
            <a:avLst/>
          </a:prstGeom>
          <a:ln w="0">
            <a:noFill/>
          </a:ln>
        </p:spPr>
      </p:pic>
      <p:sp>
        <p:nvSpPr>
          <p:cNvPr id="95" name="Segnaposto contenuto 3"/>
          <p:cNvSpPr/>
          <p:nvPr/>
        </p:nvSpPr>
        <p:spPr>
          <a:xfrm>
            <a:off x="107460" y="1627188"/>
            <a:ext cx="8928630" cy="3313980"/>
          </a:xfrm>
          <a:prstGeom prst="rect">
            <a:avLst/>
          </a:prstGeom>
          <a:noFill/>
          <a:ln w="0">
            <a:noFill/>
          </a:ln>
        </p:spPr>
        <p:style>
          <a:lnRef idx="0">
            <a:scrgbClr r="0" g="0" b="0"/>
          </a:lnRef>
          <a:fillRef idx="0">
            <a:scrgbClr r="0" g="0" b="0"/>
          </a:fillRef>
          <a:effectRef idx="0">
            <a:scrgbClr r="0" g="0" b="0"/>
          </a:effectRef>
          <a:fontRef idx="minor"/>
        </p:style>
        <p:txBody>
          <a:bodyPr lIns="67500" tIns="33750" rIns="67500" bIns="33750" anchor="t">
            <a:noAutofit/>
          </a:bodyPr>
          <a:lstStyle/>
          <a:p>
            <a:pPr marL="257310" indent="-257310">
              <a:spcBef>
                <a:spcPts val="329"/>
              </a:spcBef>
              <a:buClr>
                <a:srgbClr val="FF0000"/>
              </a:buClr>
              <a:buFont typeface="Arial"/>
              <a:buChar char="•"/>
            </a:pPr>
            <a:r>
              <a:rPr lang="it-IT" sz="2400" b="1" spc="-1" dirty="0">
                <a:solidFill>
                  <a:srgbClr val="C00000"/>
                </a:solidFill>
              </a:rPr>
              <a:t>Anno 2023 – primo semestre</a:t>
            </a:r>
            <a:r>
              <a:rPr lang="it-IT" sz="2400" spc="-1" dirty="0">
                <a:solidFill>
                  <a:srgbClr val="C00000"/>
                </a:solidFill>
              </a:rPr>
              <a:t>:</a:t>
            </a:r>
          </a:p>
          <a:p>
            <a:pPr marL="557280" lvl="1" indent="-214380">
              <a:spcBef>
                <a:spcPts val="329"/>
              </a:spcBef>
              <a:buClr>
                <a:srgbClr val="000000"/>
              </a:buClr>
              <a:buFont typeface="Arial"/>
              <a:buChar char="–"/>
            </a:pPr>
            <a:r>
              <a:rPr lang="it-IT" sz="2400" spc="-1" dirty="0">
                <a:solidFill>
                  <a:srgbClr val="000000"/>
                </a:solidFill>
              </a:rPr>
              <a:t>Incremento delle prime visite e dei controlli pneumologici con presa in carico delle patologie croniche respiratorie</a:t>
            </a:r>
          </a:p>
          <a:p>
            <a:pPr marL="557280" lvl="1" indent="-214380">
              <a:spcBef>
                <a:spcPts val="329"/>
              </a:spcBef>
              <a:buClr>
                <a:srgbClr val="000000"/>
              </a:buClr>
              <a:buFont typeface="Arial"/>
              <a:buChar char="–"/>
            </a:pPr>
            <a:r>
              <a:rPr lang="it-IT" sz="2400" spc="-1" dirty="0">
                <a:solidFill>
                  <a:srgbClr val="000000"/>
                </a:solidFill>
              </a:rPr>
              <a:t>Implementazione dell’attività domiciliare territoriale in Area Giuliana ed Isontina</a:t>
            </a:r>
          </a:p>
          <a:p>
            <a:pPr marL="557280" lvl="1" indent="-214380">
              <a:spcBef>
                <a:spcPts val="329"/>
              </a:spcBef>
              <a:buClr>
                <a:srgbClr val="000000"/>
              </a:buClr>
              <a:buFont typeface="Arial"/>
              <a:buChar char="–"/>
            </a:pPr>
            <a:r>
              <a:rPr lang="it-IT" sz="2400" spc="-1" dirty="0">
                <a:solidFill>
                  <a:srgbClr val="000000"/>
                </a:solidFill>
              </a:rPr>
              <a:t>Avvio dell’ambulatorio dedicato e strutturato per «asma grave» presso la sede di Gorizia e stesura del documento di attività multidisciplinare (S.C. Otorinolaringoiatria e S.C. di Medicina Gorizia) per la gestione delle patologie eosinofilo – correlate </a:t>
            </a:r>
          </a:p>
          <a:p>
            <a:pPr marL="557280" lvl="1" indent="-214380">
              <a:spcBef>
                <a:spcPts val="329"/>
              </a:spcBef>
              <a:buClr>
                <a:srgbClr val="000000"/>
              </a:buClr>
              <a:buFont typeface="Arial"/>
              <a:buChar char="–"/>
            </a:pPr>
            <a:r>
              <a:rPr lang="it-IT" sz="2400" spc="-1" dirty="0">
                <a:solidFill>
                  <a:srgbClr val="000000"/>
                </a:solidFill>
              </a:rPr>
              <a:t>Potenziamento dell’attività di riabilitazione respiratoria per degenti e per utenti ambulatoriali</a:t>
            </a:r>
          </a:p>
          <a:p>
            <a:pPr>
              <a:lnSpc>
                <a:spcPct val="100000"/>
              </a:lnSpc>
            </a:pPr>
            <a:endParaRPr lang="it-IT" sz="2400" spc="-1" dirty="0">
              <a:solidFill>
                <a:srgbClr val="000000"/>
              </a:solidFill>
            </a:endParaRPr>
          </a:p>
        </p:txBody>
      </p:sp>
      <p:sp>
        <p:nvSpPr>
          <p:cNvPr id="5" name="CasellaDiTesto 2"/>
          <p:cNvSpPr/>
          <p:nvPr/>
        </p:nvSpPr>
        <p:spPr>
          <a:xfrm>
            <a:off x="1403648" y="188640"/>
            <a:ext cx="6264696" cy="745268"/>
          </a:xfrm>
          <a:prstGeom prst="rect">
            <a:avLst/>
          </a:prstGeom>
          <a:noFill/>
          <a:ln w="0">
            <a:noFill/>
          </a:ln>
        </p:spPr>
        <p:style>
          <a:lnRef idx="0">
            <a:scrgbClr r="0" g="0" b="0"/>
          </a:lnRef>
          <a:fillRef idx="0">
            <a:scrgbClr r="0" g="0" b="0"/>
          </a:fillRef>
          <a:effectRef idx="0">
            <a:scrgbClr r="0" g="0" b="0"/>
          </a:effectRef>
          <a:fontRef idx="minor"/>
        </p:style>
        <p:txBody>
          <a:bodyPr wrap="square" lIns="67500" tIns="33750" rIns="67500" bIns="33750" anchor="t">
            <a:spAutoFit/>
          </a:bodyPr>
          <a:lstStyle/>
          <a:p>
            <a:pPr algn="ctr">
              <a:lnSpc>
                <a:spcPct val="100000"/>
              </a:lnSpc>
            </a:pPr>
            <a:r>
              <a:rPr lang="it-IT" sz="4400" spc="-1" dirty="0" smtClean="0">
                <a:solidFill>
                  <a:srgbClr val="C00000"/>
                </a:solidFill>
                <a:ea typeface="ＭＳ Ｐゴシック"/>
              </a:rPr>
              <a:t>SC </a:t>
            </a:r>
            <a:r>
              <a:rPr lang="it-IT" sz="4400" spc="-1" dirty="0">
                <a:solidFill>
                  <a:srgbClr val="C00000"/>
                </a:solidFill>
                <a:ea typeface="ＭＳ Ｐゴシック"/>
              </a:rPr>
              <a:t>Patologie Respiratorie</a:t>
            </a:r>
            <a:endParaRPr lang="it-IT" sz="4400" spc="-1" dirty="0">
              <a:solidFill>
                <a:srgbClr val="C00000"/>
              </a:solidFill>
            </a:endParaRPr>
          </a:p>
        </p:txBody>
      </p:sp>
    </p:spTree>
    <p:extLst>
      <p:ext uri="{BB962C8B-B14F-4D97-AF65-F5344CB8AC3E}">
        <p14:creationId xmlns:p14="http://schemas.microsoft.com/office/powerpoint/2010/main" val="388493398"/>
      </p:ext>
    </p:extLst>
  </p:cSld>
  <p:clrMapOvr>
    <a:masterClrMapping/>
  </p:clrMapOvr>
  <mc:AlternateContent xmlns:mc="http://schemas.openxmlformats.org/markup-compatibility/2006" xmlns:p14="http://schemas.microsoft.com/office/powerpoint/2010/main">
    <mc:Choice Requires="p14">
      <p:transition p14:dur="10"/>
    </mc:Choice>
    <mc:Fallback xmlns="" xmlns:p15="http://schemas.microsoft.com/office/powerpoint/2012/main">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1203</Words>
  <Application>Microsoft Office PowerPoint</Application>
  <PresentationFormat>On-screen Show (4:3)</PresentationFormat>
  <Paragraphs>105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ＭＳ Ｐゴシック</vt:lpstr>
      <vt:lpstr>Arial</vt:lpstr>
      <vt:lpstr>Calibri</vt:lpstr>
      <vt:lpstr>Symbol</vt:lpstr>
      <vt:lpstr>Wingdings</vt:lpstr>
      <vt:lpstr>Tema di Office</vt:lpstr>
      <vt:lpstr>Dipartimento Specialistico Territoriale DST-ASUGI</vt:lpstr>
      <vt:lpstr>DST – ASUGI: Alcuni dati </vt:lpstr>
      <vt:lpstr>DST – integrazione e condivisione</vt:lpstr>
      <vt:lpstr>SC Patologie Cardiovascolari</vt:lpstr>
      <vt:lpstr>SC Patologie Cardiovascolari</vt:lpstr>
      <vt:lpstr>SC Patologie Diabetiche</vt:lpstr>
      <vt:lpstr>PowerPoint Presentation</vt:lpstr>
      <vt:lpstr>PowerPoint Presentation</vt:lpstr>
      <vt:lpstr>PowerPoint Presentation</vt:lpstr>
      <vt:lpstr>PowerPoint Presentation</vt:lpstr>
      <vt:lpstr>PowerPoint Presentation</vt:lpstr>
      <vt:lpstr>SC Nefrologia e Dialisi (Area Isontina)</vt:lpstr>
      <vt:lpstr>SC Nefrologia e Dialisi (Area Isontina)</vt:lpstr>
      <vt:lpstr>SC Nefrologia e Dialisi (Area Isontina)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PATOLOGIE RESPIRATORIE</dc:title>
  <dc:creator>Roberto Trevisan</dc:creator>
  <cp:lastModifiedBy>ADL</cp:lastModifiedBy>
  <cp:revision>43</cp:revision>
  <dcterms:created xsi:type="dcterms:W3CDTF">2023-06-02T08:02:31Z</dcterms:created>
  <dcterms:modified xsi:type="dcterms:W3CDTF">2023-07-11T08:08:50Z</dcterms:modified>
</cp:coreProperties>
</file>